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6" r:id="rId8"/>
    <p:sldId id="257" r:id="rId9"/>
    <p:sldId id="262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9" autoAdjust="0"/>
    <p:restoredTop sz="86380" autoAdjust="0"/>
  </p:normalViewPr>
  <p:slideViewPr>
    <p:cSldViewPr snapToGrid="0">
      <p:cViewPr varScale="1">
        <p:scale>
          <a:sx n="74" d="100"/>
          <a:sy n="74" d="100"/>
        </p:scale>
        <p:origin x="84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620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e@tgn.sfedu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137" y="897496"/>
            <a:ext cx="7345680" cy="2608818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>
                <a:latin typeface="Arial Black" pitchFamily="34" charset="0"/>
              </a:rPr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мехатронными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и робототехническими системами 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агистерская программа по</a:t>
            </a:r>
            <a:b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направлению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15.04.06 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ехатроника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и робототехника»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0911" y="4034237"/>
            <a:ext cx="6294474" cy="243279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Руководитель программы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Медведев Михаил Юрьевич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д.т.н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., профессор,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medvmihal@sfedu.ru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fedu.ru/index201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2" y="188640"/>
            <a:ext cx="2057829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727" y="213224"/>
            <a:ext cx="3457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51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240" y="1093593"/>
            <a:ext cx="11442183" cy="166846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направлена на подготовку высококвалифицированных специалистов в области робототехники для конструкторских бюро, высокотехнологических производств, научно-исследовательских институтов, научно-производственных предприятий. Программа предполагает глубокое и разностороннее изучение процессов разработки робототехнических комплексов и систем.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635" y="393436"/>
            <a:ext cx="10972800" cy="70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3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Управление </a:t>
            </a:r>
            <a:r>
              <a:rPr kumimoji="0" lang="ru-RU" sz="39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мехатронными</a:t>
            </a:r>
            <a:r>
              <a:rPr kumimoji="0" lang="ru-RU" sz="3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робототехническими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системами 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2C42C-E202-4021-8920-D91E61BCAF55}"/>
              </a:ext>
            </a:extLst>
          </p:cNvPr>
          <p:cNvSpPr txBox="1">
            <a:spLocks/>
          </p:cNvSpPr>
          <p:nvPr/>
        </p:nvSpPr>
        <p:spPr>
          <a:xfrm>
            <a:off x="822686" y="3729117"/>
            <a:ext cx="8010229" cy="46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Конкурентные преимущества программы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60" y="4106616"/>
            <a:ext cx="83667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данной образовательной программы заключается в формировании профессиональных компетенций по таким ключевым технологиям, как цифровое проектирование и моделирование, методы автономного управления, решение прикладных задач в области беспилотного транспорта, промышленной робототехники и систем технического зрения, нейронные сети и нечеткая логика, интеллектуальная обработка данных, и др….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837" y="2523926"/>
            <a:ext cx="2972586" cy="3960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0240" y="2714990"/>
            <a:ext cx="6699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Профессиональные компетенции, которые приобретают выпускники, сегодня и в перспективе остро востребованы на рынке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72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22C42C-E202-4021-8920-D91E61BCAF55}"/>
              </a:ext>
            </a:extLst>
          </p:cNvPr>
          <p:cNvSpPr txBox="1">
            <a:spLocks/>
          </p:cNvSpPr>
          <p:nvPr/>
        </p:nvSpPr>
        <p:spPr>
          <a:xfrm>
            <a:off x="860393" y="203493"/>
            <a:ext cx="10325481" cy="72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Конкурентные преимущества программы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646" y="933255"/>
            <a:ext cx="109597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проводится на базе ведущей научной школы, возглавляемой доктором технических наук, профессором, директором НИИ робототехники и процессов управления (НИИ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Пшихоповым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Х. Студенты имеют возможность совмещать учебу с работой в НИИ и на кафедре, выполняя научные исследования, проектные работы в рамках внутренних грантов и грантов РФФИ, РФФИ КИАС.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 определяется высоким уровнем профессорско- преподавательского состава и хорошей материально-технической базой, состоящей из действующих робототехнических систем и устройств. Наличием компьютерных классов. Четыре преподавателя, ведущих занятия, имеют степень доктора наук, остальные кандидаты наук.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заложены широкие возможности для построения индивидуальной траектории обучения. Из 16 предлагаемых дисциплин 12 являются обязательными, а 4 определяются исходя из интересов студентов.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имеют возможность поступить в аспирантуру и защитить кандидатскую диссертацию.</a:t>
            </a:r>
          </a:p>
        </p:txBody>
      </p:sp>
    </p:spTree>
    <p:extLst>
      <p:ext uri="{BB962C8B-B14F-4D97-AF65-F5344CB8AC3E}">
        <p14:creationId xmlns:p14="http://schemas.microsoft.com/office/powerpoint/2010/main" val="360010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Базовая часть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199" y="971085"/>
            <a:ext cx="10515600" cy="2710576"/>
          </a:xfrm>
        </p:spPr>
        <p:txBody>
          <a:bodyPr>
            <a:normAutofit/>
          </a:bodyPr>
          <a:lstStyle/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Сетевые и информационные технологии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Системный анализ и спец главы математики в энергетике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мехатронике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Философия технических наук и современные проблемы электроэнергетики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мехатроники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Экономические аспекты и безопасность жизнедеятельности при управлении производственными процессами предприятия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Иностранный язык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gray">
          <a:xfrm rot="3419336">
            <a:off x="775402" y="1017120"/>
            <a:ext cx="305601" cy="356079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gray">
          <a:xfrm>
            <a:off x="783772" y="950027"/>
            <a:ext cx="391888" cy="4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 rot="3419336">
            <a:off x="788812" y="2527574"/>
            <a:ext cx="278778" cy="287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 rot="3419336">
            <a:off x="745438" y="3131616"/>
            <a:ext cx="305601" cy="356079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gray">
          <a:xfrm>
            <a:off x="805426" y="2406209"/>
            <a:ext cx="363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779792" y="3067357"/>
            <a:ext cx="363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5771"/>
            <a:ext cx="5586251" cy="3682229"/>
          </a:xfrm>
          <a:prstGeom prst="rect">
            <a:avLst/>
          </a:prstGeom>
        </p:spPr>
      </p:pic>
      <p:sp>
        <p:nvSpPr>
          <p:cNvPr id="20" name="Rectangle 9"/>
          <p:cNvSpPr>
            <a:spLocks noChangeArrowheads="1"/>
          </p:cNvSpPr>
          <p:nvPr/>
        </p:nvSpPr>
        <p:spPr bwMode="gray">
          <a:xfrm rot="3419336">
            <a:off x="758850" y="1502044"/>
            <a:ext cx="278778" cy="287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gray">
          <a:xfrm rot="3419336">
            <a:off x="770545" y="1929489"/>
            <a:ext cx="278778" cy="2872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gray">
          <a:xfrm>
            <a:off x="768859" y="1380276"/>
            <a:ext cx="391888" cy="4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gray">
          <a:xfrm>
            <a:off x="797449" y="1780193"/>
            <a:ext cx="391888" cy="4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7" y="3609522"/>
            <a:ext cx="5649113" cy="3248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0292" y="3347563"/>
            <a:ext cx="8112126" cy="466726"/>
            <a:chOff x="1300" y="1412"/>
            <a:chExt cx="5110" cy="29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97" y="1428"/>
              <a:ext cx="268" cy="261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854" y="1415"/>
              <a:ext cx="45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Методы контроля и диагностики в сложных системах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344" y="141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54834" y="1248983"/>
            <a:ext cx="10487345" cy="830263"/>
            <a:chOff x="1299" y="1952"/>
            <a:chExt cx="2587" cy="523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23" y="2189"/>
              <a:ext cx="247" cy="96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498" y="1952"/>
              <a:ext cx="23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Адаптивное управление и методы искусственного интеллекта  в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робото</a:t>
              </a:r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технических системах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306" y="2069"/>
              <a:ext cx="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77435" y="2010725"/>
            <a:ext cx="9329738" cy="542835"/>
            <a:chOff x="1267" y="2588"/>
            <a:chExt cx="5877" cy="312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81" y="2608"/>
              <a:ext cx="226" cy="25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4" y="2588"/>
              <a:ext cx="541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Системы  автоматизированного проектирования и производства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312" y="261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31177" y="2509576"/>
            <a:ext cx="9826625" cy="830921"/>
            <a:chOff x="1290" y="2999"/>
            <a:chExt cx="6190" cy="587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80" y="3177"/>
              <a:ext cx="301" cy="28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09" y="2999"/>
              <a:ext cx="5671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Системы технического зрения и обработка информации, обработка</a:t>
              </a:r>
            </a:p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изображений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задачи компьютерного зрения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332" y="3134"/>
              <a:ext cx="19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28956" y="3941901"/>
            <a:ext cx="9150350" cy="506413"/>
            <a:chOff x="1269" y="3244"/>
            <a:chExt cx="5764" cy="319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7" y="3304"/>
              <a:ext cx="248" cy="24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908" y="3272"/>
              <a:ext cx="51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Компьютерное управление исполнительными механизмами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685800" y="485348"/>
            <a:ext cx="10325481" cy="66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Курсы.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Вариативная часть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802872" y="4534907"/>
            <a:ext cx="11318862" cy="549275"/>
            <a:chOff x="1289" y="3244"/>
            <a:chExt cx="3561" cy="346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88" cy="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gray">
            <a:xfrm rot="3419336">
              <a:off x="1232" y="3368"/>
              <a:ext cx="223" cy="110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gray">
            <a:xfrm>
              <a:off x="1527" y="3265"/>
              <a:ext cx="33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Графическое и объектно-ориентированное программирование в робототехнике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450475" y="5171494"/>
            <a:ext cx="9128833" cy="561325"/>
            <a:chOff x="1121" y="3665"/>
            <a:chExt cx="2872" cy="333"/>
          </a:xfrm>
        </p:grpSpPr>
        <p:sp>
          <p:nvSpPr>
            <p:cNvPr id="37" name="Rectangle 24"/>
            <p:cNvSpPr>
              <a:spLocks noChangeArrowheads="1"/>
            </p:cNvSpPr>
            <p:nvPr/>
          </p:nvSpPr>
          <p:spPr bwMode="gray">
            <a:xfrm rot="3419336">
              <a:off x="1066" y="3760"/>
              <a:ext cx="224" cy="114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gray">
            <a:xfrm>
              <a:off x="1440" y="3707"/>
              <a:ext cx="2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Инерциально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-навигационные системы в робототехнике</a:t>
              </a: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gray">
            <a:xfrm>
              <a:off x="1137" y="3665"/>
              <a:ext cx="1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Line 23"/>
          <p:cNvSpPr>
            <a:spLocks noChangeShapeType="1"/>
          </p:cNvSpPr>
          <p:nvPr/>
        </p:nvSpPr>
        <p:spPr bwMode="gray">
          <a:xfrm>
            <a:off x="1486263" y="5736503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gray">
          <a:xfrm>
            <a:off x="1461553" y="2066118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gray">
          <a:xfrm>
            <a:off x="1461553" y="2497626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gray">
          <a:xfrm>
            <a:off x="1399307" y="3340498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gray">
          <a:xfrm>
            <a:off x="1395564" y="3792396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gray">
          <a:xfrm>
            <a:off x="1373944" y="4428241"/>
            <a:ext cx="9611974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79328" y="6064749"/>
            <a:ext cx="4272137" cy="5313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практики </a:t>
            </a:r>
          </a:p>
          <a:p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39767" y="6060052"/>
            <a:ext cx="3925018" cy="5313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6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1920"/>
            <a:ext cx="10325481" cy="563748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303" y="881467"/>
            <a:ext cx="11398102" cy="5646924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М. Ю. – зав. кафедры электротехники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д.т.н., профессор</a:t>
            </a: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Пшихопов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Х. – директор, НИИ робототехники и процессов управления, д.т.н., профессор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А. И. – д.ф.-м.н.,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Балуян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Р. – д.п.н., профессор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Веревкина Л.С.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Волощенко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П.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Кульченко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Е.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 С. Б.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Пивнев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Рассоха Д. П. – к.т.н., доцент</a:t>
            </a:r>
          </a:p>
          <a:p>
            <a:pPr marL="457200" indent="-457200" algn="l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Береснев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Л. – к.т.н., доцент.  Директор ООО 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Таганрог</a:t>
            </a:r>
          </a:p>
          <a:p>
            <a:pPr marL="457200" indent="-457200" algn="l">
              <a:buAutoNum type="arabicPeriod"/>
            </a:pPr>
            <a:endParaRPr lang="ru-RU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4621950"/>
            <a:ext cx="3486150" cy="1971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990101"/>
            <a:ext cx="48958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5043" y="3608103"/>
            <a:ext cx="5146680" cy="622301"/>
            <a:chOff x="1222" y="1398"/>
            <a:chExt cx="3242" cy="39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16" y="1405"/>
              <a:ext cx="288" cy="276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95" y="1400"/>
              <a:ext cx="20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Собственная кампания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68" y="139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13265" y="1096408"/>
            <a:ext cx="5105401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52" y="2049"/>
              <a:ext cx="2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Ведущие предприятия страны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13266" y="1967945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46" y="2642"/>
              <a:ext cx="18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Ведущие </a:t>
              </a:r>
              <a:r>
                <a:rPr lang="en-US" sz="2400" dirty="0">
                  <a:solidFill>
                    <a:srgbClr val="000000"/>
                  </a:solidFill>
                </a:rPr>
                <a:t>it-</a:t>
              </a:r>
              <a:r>
                <a:rPr lang="ru-RU" sz="2400" dirty="0">
                  <a:solidFill>
                    <a:srgbClr val="000000"/>
                  </a:solidFill>
                </a:rPr>
                <a:t>компании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00113" y="2744236"/>
            <a:ext cx="5915029" cy="630238"/>
            <a:chOff x="1248" y="3183"/>
            <a:chExt cx="3726" cy="397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6" y="3183"/>
              <a:ext cx="3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Научно-исследовательские институты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13266" y="4662224"/>
            <a:ext cx="5105400" cy="571500"/>
            <a:chOff x="1248" y="3220"/>
            <a:chExt cx="3216" cy="36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06" y="3220"/>
              <a:ext cx="13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В поисках себя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685800" y="485349"/>
            <a:ext cx="10325481" cy="6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/>
              <a:t>Где работают выпускники</a:t>
            </a:r>
            <a:endParaRPr lang="en-US" sz="6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29460" y="3191389"/>
            <a:ext cx="5872899" cy="1035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МВС ЮФУ, Ростовский-на-Дону НИИ радиосвязи, ОКБ «Сухой», АО "Научно-производственный комплекс "Бортовые интеллектуальные системы, ОАО «НКБ ВС»</a:t>
            </a:r>
          </a:p>
          <a:p>
            <a:pPr marL="342900" indent="-34290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72140" y="961534"/>
            <a:ext cx="4609707" cy="1125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ТАНТК им.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«Таганрогский металлургический завод», «Завод «Прибой»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72140" y="2120842"/>
            <a:ext cx="4572000" cy="101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Исследовательский Центр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(SRR)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658232" y="1347233"/>
            <a:ext cx="1102936" cy="35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589891" y="2349528"/>
            <a:ext cx="886324" cy="35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781" y="4400577"/>
            <a:ext cx="4000500" cy="24193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9587" y="4221116"/>
            <a:ext cx="57055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Федоренко Роман Викторович ИНН 260103244563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9" y="5370203"/>
            <a:ext cx="3993573" cy="13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4779"/>
            <a:ext cx="10325481" cy="575035"/>
          </a:xfrm>
        </p:spPr>
        <p:txBody>
          <a:bodyPr>
            <a:noAutofit/>
          </a:bodyPr>
          <a:lstStyle/>
          <a:p>
            <a:r>
              <a:rPr lang="ru-RU" sz="3600" b="1" dirty="0"/>
              <a:t>Выдающиеся выпускники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23121"/>
            <a:ext cx="11239893" cy="2022123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Гуренко Борис Викторович – к.т.н., старший научный сотрудник ИРТСУ, лауреат премии молодых ученых ЮФУ правительства Ростовской области, 2019г.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 Роман Викторович – к.т.н., старший научный сотрудник ИРТСУ.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Сиротенко Михаил Юрьевич – к.т.н., Российский Исследовательский 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(SRR)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57347"/>
            <a:ext cx="6761146" cy="3700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746" y="3157347"/>
            <a:ext cx="4796930" cy="37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BCF9270-E8F8-4B51-B8F2-1046CDA8C600}"/>
              </a:ext>
            </a:extLst>
          </p:cNvPr>
          <p:cNvSpPr txBox="1">
            <a:spLocks/>
          </p:cNvSpPr>
          <p:nvPr/>
        </p:nvSpPr>
        <p:spPr>
          <a:xfrm>
            <a:off x="609600" y="733424"/>
            <a:ext cx="10325481" cy="99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AC3C5A6-5C47-4701-9460-98D42BA46D5A}"/>
              </a:ext>
            </a:extLst>
          </p:cNvPr>
          <p:cNvSpPr txBox="1">
            <a:spLocks/>
          </p:cNvSpPr>
          <p:nvPr/>
        </p:nvSpPr>
        <p:spPr>
          <a:xfrm>
            <a:off x="1905000" y="2412556"/>
            <a:ext cx="5564124" cy="448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2855" y="3067342"/>
            <a:ext cx="5970361" cy="178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магистерской программы:</a:t>
            </a:r>
          </a:p>
          <a:p>
            <a:pPr algn="r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Михаил Юрьевич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Медведев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д.т.н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920507" y="5389983"/>
            <a:ext cx="4168022" cy="1159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medvmihal@sfedu.ru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89</a:t>
            </a:r>
            <a:r>
              <a:rPr lang="ru-RU" sz="2400" dirty="0" smtClean="0"/>
              <a:t>198927349</a:t>
            </a:r>
            <a:endParaRPr lang="en-US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641" y="512317"/>
            <a:ext cx="1933575" cy="24288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ACB34E-F541-4AAC-A8E1-55A72A2E89BB}"/>
              </a:ext>
            </a:extLst>
          </p:cNvPr>
          <p:cNvSpPr/>
          <p:nvPr/>
        </p:nvSpPr>
        <p:spPr>
          <a:xfrm>
            <a:off x="208784" y="318563"/>
            <a:ext cx="704202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Адрес, почта, общие сведения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поступления и программа вступительного экзамена: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sfedu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кафедры электротехники и мехатроники: д.т.н., профессор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Медведев Михаил Юрьевич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электротехники и мехатроники, ИТРСУ, ЮФУ тел.: (8634) 37-16-94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ауд. К-220, ул. Шевченко, 2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Таганрог, Ростовской обл., 347922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toe@tgn.sfedu.ru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Приемная комиссия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Тел.: (8634) 393-422, 312-032,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Чехова, 22, ауд. А-102,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Таганрог, Ростовской обл., 347922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priem@tgn.sfedu.ru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web: htth://priem.tti. sfedu.ru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1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A3F9203EC01E419AAB9E243450B51A" ma:contentTypeVersion="6" ma:contentTypeDescription="Создание документа." ma:contentTypeScope="" ma:versionID="073f540a98b3485d9637fa0415b5ade9">
  <xsd:schema xmlns:xsd="http://www.w3.org/2001/XMLSchema" xmlns:xs="http://www.w3.org/2001/XMLSchema" xmlns:p="http://schemas.microsoft.com/office/2006/metadata/properties" xmlns:ns2="adb85776-a5b5-4f67-84bd-cda05508ac29" targetNamespace="http://schemas.microsoft.com/office/2006/metadata/properties" ma:root="true" ma:fieldsID="350f7f8bf0f4ae7646ae4ab327a1b4e1" ns2:_="">
    <xsd:import namespace="adb85776-a5b5-4f67-84bd-cda05508a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85776-a5b5-4f67-84bd-cda05508a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D2309-8CDB-4D24-8EAE-6CC77376A4A1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db85776-a5b5-4f67-84bd-cda05508ac29"/>
  </ds:schemaRefs>
</ds:datastoreItem>
</file>

<file path=customXml/itemProps2.xml><?xml version="1.0" encoding="utf-8"?>
<ds:datastoreItem xmlns:ds="http://schemas.openxmlformats.org/officeDocument/2006/customXml" ds:itemID="{186D0901-4A7A-4B8D-9376-FE5D8AA6D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85776-a5b5-4f67-84bd-cda05508a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ACF647-FB91-4C05-BF26-D2E2A8D749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777</Words>
  <Application>Microsoft Office PowerPoint</Application>
  <PresentationFormat>Широкоэкранный</PresentationFormat>
  <Paragraphs>104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  Управление мехатронными и робототехническими системами   Магистерская программа по направлению 15.04.06 «Mехатроника и робототехника»</vt:lpstr>
      <vt:lpstr>Программа направлена на подготовку высококвалифицированных специалистов в области робототехники для конструкторских бюро, высокотехнологических производств, научно-исследовательских институтов, научно-производственных предприятий. Программа предполагает глубокое и разностороннее изучение процессов разработки робототехнических комплексов и систем.</vt:lpstr>
      <vt:lpstr>Презентация PowerPoint</vt:lpstr>
      <vt:lpstr> Курсы. Базовая часть </vt:lpstr>
      <vt:lpstr>Презентация PowerPoint</vt:lpstr>
      <vt:lpstr>Кадровый состав</vt:lpstr>
      <vt:lpstr>Презентация PowerPoint</vt:lpstr>
      <vt:lpstr>Выдающиеся выпускники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Матвеев Александр Иванович</cp:lastModifiedBy>
  <cp:revision>92</cp:revision>
  <dcterms:created xsi:type="dcterms:W3CDTF">2020-01-15T14:00:58Z</dcterms:created>
  <dcterms:modified xsi:type="dcterms:W3CDTF">2021-11-26T12:38:40Z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0x01010037A3F9203EC01E419AAB9E243450B51A</vt:lpwstr>
  </property>
</Properties>
</file>