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95" r:id="rId4"/>
    <p:sldId id="300" r:id="rId5"/>
    <p:sldId id="270" r:id="rId6"/>
    <p:sldId id="273" r:id="rId7"/>
    <p:sldId id="299" r:id="rId8"/>
    <p:sldId id="294" r:id="rId9"/>
    <p:sldId id="288" r:id="rId10"/>
    <p:sldId id="274" r:id="rId11"/>
    <p:sldId id="283" r:id="rId12"/>
    <p:sldId id="296" r:id="rId13"/>
    <p:sldId id="271" r:id="rId14"/>
    <p:sldId id="269" r:id="rId15"/>
    <p:sldId id="297" r:id="rId16"/>
    <p:sldId id="260" r:id="rId17"/>
    <p:sldId id="267" r:id="rId18"/>
    <p:sldId id="291" r:id="rId19"/>
  </p:sldIdLst>
  <p:sldSz cx="9144000" cy="6858000" type="screen4x3"/>
  <p:notesSz cx="6858000" cy="994727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C0204"/>
    <a:srgbClr val="CC0000"/>
    <a:srgbClr val="A00204"/>
    <a:srgbClr val="B03E4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712" autoAdjust="0"/>
    <p:restoredTop sz="94700" autoAdjust="0"/>
  </p:normalViewPr>
  <p:slideViewPr>
    <p:cSldViewPr snapToGrid="0">
      <p:cViewPr varScale="1">
        <p:scale>
          <a:sx n="100" d="100"/>
          <a:sy n="100" d="100"/>
        </p:scale>
        <p:origin x="-773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595EB17-8D69-4144-859A-60DCB69A01CA}" type="datetimeFigureOut">
              <a:rPr lang="ru-RU"/>
              <a:pPr>
                <a:defRPr/>
              </a:pPr>
              <a:t>23.11.2021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68EB67EA-DA87-4294-8777-AA56EDC27BD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37951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8C9ACB4-DB08-49CA-B48A-0E5FF02040CF}" type="datetimeFigureOut">
              <a:rPr lang="ru-RU"/>
              <a:pPr>
                <a:defRPr/>
              </a:pPr>
              <a:t>23.11.2021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43013"/>
            <a:ext cx="447675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87900"/>
            <a:ext cx="5486400" cy="39163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553B4107-1791-409B-88A1-6E60057F8F5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9539097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A1229256-F63D-459C-9AC1-177634D884E6}" type="slidenum">
              <a:rPr lang="ru-RU" altLang="ru-RU"/>
              <a:pPr/>
              <a:t>2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BD07DB67-C425-437D-8312-F8FA21809181}" type="slidenum">
              <a:rPr lang="ru-RU" altLang="ru-RU"/>
              <a:pPr/>
              <a:t>12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62DB620A-33E9-4A66-9B96-40C65411EEA0}" type="slidenum">
              <a:rPr lang="ru-RU" altLang="ru-RU"/>
              <a:pPr/>
              <a:t>13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21860AA4-46E0-46A3-87D9-6BEC2FC6C899}" type="slidenum">
              <a:rPr lang="ru-RU" altLang="ru-RU"/>
              <a:pPr/>
              <a:t>14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21860AA4-46E0-46A3-87D9-6BEC2FC6C899}" type="slidenum">
              <a:rPr lang="ru-RU" altLang="ru-RU"/>
              <a:pPr/>
              <a:t>15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511E04AA-C040-47E4-920E-BBC92A300C4A}" type="slidenum">
              <a:rPr lang="ru-RU" altLang="ru-RU"/>
              <a:pPr/>
              <a:t>16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A1229256-F63D-459C-9AC1-177634D884E6}" type="slidenum">
              <a:rPr lang="ru-RU" altLang="ru-RU"/>
              <a:pPr/>
              <a:t>3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D3CE3991-CA15-4AAD-8C29-82926E14DECE}" type="slidenum">
              <a:rPr lang="ru-RU" altLang="ru-RU"/>
              <a:pPr/>
              <a:t>5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8AB17A25-A510-4E55-8314-80D74DC43B37}" type="slidenum">
              <a:rPr lang="ru-RU" altLang="ru-RU"/>
              <a:pPr/>
              <a:t>6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8AB17A25-A510-4E55-8314-80D74DC43B37}" type="slidenum">
              <a:rPr lang="ru-RU" altLang="ru-RU"/>
              <a:pPr/>
              <a:t>7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A1229256-F63D-459C-9AC1-177634D884E6}" type="slidenum">
              <a:rPr lang="ru-RU" altLang="ru-RU"/>
              <a:pPr/>
              <a:t>8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97496FE7-9C55-4DB2-A63B-11BB814A5395}" type="slidenum">
              <a:rPr lang="ru-RU" altLang="ru-RU"/>
              <a:pPr/>
              <a:t>9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070375E6-8A27-4899-BFE2-6CBCD455D6F0}" type="slidenum">
              <a:rPr lang="ru-RU" altLang="ru-RU"/>
              <a:pPr/>
              <a:t>10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BD07DB67-C425-437D-8312-F8FA21809181}" type="slidenum">
              <a:rPr lang="ru-RU" altLang="ru-RU"/>
              <a:pPr/>
              <a:t>11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D5019-BDC4-4F47-81B7-BD8F58C61A78}" type="datetime1">
              <a:rPr lang="ru-RU"/>
              <a:pPr>
                <a:defRPr/>
              </a:pPr>
              <a:t>23.11.2021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D2B2F-6C33-482A-A507-536CF9CAF6A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408743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5E368-03E1-46F6-8812-36A871E8E737}" type="datetime1">
              <a:rPr lang="ru-RU"/>
              <a:pPr>
                <a:defRPr/>
              </a:pPr>
              <a:t>23.11.2021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1BA36-B11C-4962-96AE-4160584E73D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774492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9132B-6432-4AAF-B4D9-1D0F121532C1}" type="datetime1">
              <a:rPr lang="ru-RU"/>
              <a:pPr>
                <a:defRPr/>
              </a:pPr>
              <a:t>23.11.2021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22DD5-BED9-4814-B58D-8935D082C44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395843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E80C4-C210-4939-90A8-BA774A4C5AC9}" type="datetime1">
              <a:rPr lang="ru-RU"/>
              <a:pPr>
                <a:defRPr/>
              </a:pPr>
              <a:t>23.11.2021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27C37-2C9C-4A35-B21B-F3A122CE833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894208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34810-1FAC-48A9-A04C-482DB3F87DB5}" type="datetime1">
              <a:rPr lang="ru-RU"/>
              <a:pPr>
                <a:defRPr/>
              </a:pPr>
              <a:t>23.11.2021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5B5B6-CBBD-40D4-9152-AFA77AE68E8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268494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6E4B9-EB70-4F05-839E-819437C73249}" type="datetime1">
              <a:rPr lang="ru-RU"/>
              <a:pPr>
                <a:defRPr/>
              </a:pPr>
              <a:t>23.11.2021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13065-6C54-4466-9298-E55B877CEF8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185981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34ECE-B00F-4C57-92AC-F2C1B8242506}" type="datetime1">
              <a:rPr lang="ru-RU"/>
              <a:pPr>
                <a:defRPr/>
              </a:pPr>
              <a:t>23.11.2021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3E6DD-DE29-4EF9-B9C8-514FD2D1AAE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816115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330D8-A790-42FB-ACB0-927A049EFBB3}" type="datetime1">
              <a:rPr lang="ru-RU"/>
              <a:pPr>
                <a:defRPr/>
              </a:pPr>
              <a:t>23.11.2021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AB169-EFDF-4DF5-9595-4A1C7062704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145299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5E5BD-32D4-4CCF-82B4-1D069D81F94E}" type="datetime1">
              <a:rPr lang="ru-RU"/>
              <a:pPr>
                <a:defRPr/>
              </a:pPr>
              <a:t>23.11.2021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3B7CD-6A7F-44DF-BFD4-1EC0EECA5C4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435787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FEA1D-74E9-450B-A078-DBFA9697093E}" type="datetime1">
              <a:rPr lang="ru-RU"/>
              <a:pPr>
                <a:defRPr/>
              </a:pPr>
              <a:t>23.11.2021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C8E8D-2EDB-4A50-A3D3-A3AE53616FD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785021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73082-E2BD-4637-8E9A-2E3CC0F2B762}" type="datetime1">
              <a:rPr lang="ru-RU"/>
              <a:pPr>
                <a:defRPr/>
              </a:pPr>
              <a:t>23.11.2021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E3F67-2469-4A56-A03C-F20C613D65A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824211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1C5C6BB-12CB-4AFB-9594-5994B86BC03B}" type="datetime1">
              <a:rPr lang="ru-RU"/>
              <a:pPr>
                <a:defRPr/>
              </a:pPr>
              <a:t>23.11.2021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98A725D-5255-412B-974D-DC89C189A0F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5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13" Type="http://schemas.openxmlformats.org/officeDocument/2006/relationships/image" Target="../media/image67.jpeg"/><Relationship Id="rId3" Type="http://schemas.openxmlformats.org/officeDocument/2006/relationships/image" Target="../media/image58.jpeg"/><Relationship Id="rId7" Type="http://schemas.openxmlformats.org/officeDocument/2006/relationships/image" Target="../media/image61.jpeg"/><Relationship Id="rId12" Type="http://schemas.openxmlformats.org/officeDocument/2006/relationships/image" Target="../media/image6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11" Type="http://schemas.openxmlformats.org/officeDocument/2006/relationships/image" Target="../media/image65.png"/><Relationship Id="rId5" Type="http://schemas.openxmlformats.org/officeDocument/2006/relationships/image" Target="../media/image59.jpeg"/><Relationship Id="rId15" Type="http://schemas.openxmlformats.org/officeDocument/2006/relationships/image" Target="../media/image69.jpeg"/><Relationship Id="rId10" Type="http://schemas.openxmlformats.org/officeDocument/2006/relationships/image" Target="../media/image64.png"/><Relationship Id="rId4" Type="http://schemas.openxmlformats.org/officeDocument/2006/relationships/image" Target="../media/image10.png"/><Relationship Id="rId9" Type="http://schemas.openxmlformats.org/officeDocument/2006/relationships/image" Target="../media/image63.jpeg"/><Relationship Id="rId14" Type="http://schemas.openxmlformats.org/officeDocument/2006/relationships/image" Target="../media/image6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7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jpeg"/><Relationship Id="rId13" Type="http://schemas.openxmlformats.org/officeDocument/2006/relationships/image" Target="../media/image83.jpeg"/><Relationship Id="rId3" Type="http://schemas.openxmlformats.org/officeDocument/2006/relationships/image" Target="../media/image10.png"/><Relationship Id="rId7" Type="http://schemas.openxmlformats.org/officeDocument/2006/relationships/image" Target="../media/image77.jpeg"/><Relationship Id="rId12" Type="http://schemas.openxmlformats.org/officeDocument/2006/relationships/image" Target="../media/image82.jpeg"/><Relationship Id="rId17" Type="http://schemas.openxmlformats.org/officeDocument/2006/relationships/image" Target="../media/image87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8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jpeg"/><Relationship Id="rId11" Type="http://schemas.openxmlformats.org/officeDocument/2006/relationships/image" Target="../media/image81.jpeg"/><Relationship Id="rId5" Type="http://schemas.openxmlformats.org/officeDocument/2006/relationships/image" Target="../media/image75.jpeg"/><Relationship Id="rId15" Type="http://schemas.openxmlformats.org/officeDocument/2006/relationships/image" Target="../media/image85.jpeg"/><Relationship Id="rId10" Type="http://schemas.openxmlformats.org/officeDocument/2006/relationships/image" Target="../media/image80.jpeg"/><Relationship Id="rId4" Type="http://schemas.openxmlformats.org/officeDocument/2006/relationships/image" Target="../media/image74.jpeg"/><Relationship Id="rId9" Type="http://schemas.openxmlformats.org/officeDocument/2006/relationships/image" Target="../media/image79.jpeg"/><Relationship Id="rId14" Type="http://schemas.openxmlformats.org/officeDocument/2006/relationships/image" Target="../media/image8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package" Target="../embeddings/_________Microsoft_Office_Word1.docx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opuniversities.com/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imeshighereducation.com/content/world-university-rankings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0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26" Type="http://schemas.openxmlformats.org/officeDocument/2006/relationships/image" Target="../media/image41.png"/><Relationship Id="rId3" Type="http://schemas.openxmlformats.org/officeDocument/2006/relationships/image" Target="../media/image10.png"/><Relationship Id="rId21" Type="http://schemas.openxmlformats.org/officeDocument/2006/relationships/image" Target="../media/image36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5" Type="http://schemas.openxmlformats.org/officeDocument/2006/relationships/image" Target="../media/image40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29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24" Type="http://schemas.openxmlformats.org/officeDocument/2006/relationships/image" Target="../media/image39.png"/><Relationship Id="rId32" Type="http://schemas.openxmlformats.org/officeDocument/2006/relationships/image" Target="../media/image47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23" Type="http://schemas.openxmlformats.org/officeDocument/2006/relationships/image" Target="../media/image38.png"/><Relationship Id="rId28" Type="http://schemas.openxmlformats.org/officeDocument/2006/relationships/image" Target="../media/image43.png"/><Relationship Id="rId10" Type="http://schemas.openxmlformats.org/officeDocument/2006/relationships/image" Target="../media/image25.png"/><Relationship Id="rId19" Type="http://schemas.openxmlformats.org/officeDocument/2006/relationships/image" Target="../media/image34.png"/><Relationship Id="rId31" Type="http://schemas.openxmlformats.org/officeDocument/2006/relationships/image" Target="../media/image46.png"/><Relationship Id="rId4" Type="http://schemas.openxmlformats.org/officeDocument/2006/relationships/image" Target="../media/image19.jpeg"/><Relationship Id="rId9" Type="http://schemas.openxmlformats.org/officeDocument/2006/relationships/image" Target="../media/image24.jpeg"/><Relationship Id="rId14" Type="http://schemas.openxmlformats.org/officeDocument/2006/relationships/image" Target="../media/image29.png"/><Relationship Id="rId22" Type="http://schemas.openxmlformats.org/officeDocument/2006/relationships/image" Target="../media/image37.gif"/><Relationship Id="rId27" Type="http://schemas.openxmlformats.org/officeDocument/2006/relationships/image" Target="../media/image42.png"/><Relationship Id="rId30" Type="http://schemas.openxmlformats.org/officeDocument/2006/relationships/image" Target="../media/image4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Группа 9"/>
          <p:cNvGrpSpPr>
            <a:grpSpLocks/>
          </p:cNvGrpSpPr>
          <p:nvPr/>
        </p:nvGrpSpPr>
        <p:grpSpPr bwMode="auto">
          <a:xfrm>
            <a:off x="1935163" y="661988"/>
            <a:ext cx="5202237" cy="5422900"/>
            <a:chOff x="2495088" y="1779139"/>
            <a:chExt cx="3941472" cy="4116430"/>
          </a:xfrm>
        </p:grpSpPr>
        <p:pic>
          <p:nvPicPr>
            <p:cNvPr id="2064" name="Рисунок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8653" y="1779139"/>
              <a:ext cx="3574596" cy="4116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2495088" y="2555187"/>
              <a:ext cx="3941472" cy="217269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500" b="1" dirty="0">
                  <a:solidFill>
                    <a:srgbClr val="9C020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Институт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500" b="1" dirty="0">
                  <a:solidFill>
                    <a:srgbClr val="9C020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радиотехнических систем 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500" b="1" dirty="0">
                  <a:solidFill>
                    <a:srgbClr val="9C020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и управления</a:t>
              </a:r>
            </a:p>
          </p:txBody>
        </p:sp>
      </p:grpSp>
      <p:grpSp>
        <p:nvGrpSpPr>
          <p:cNvPr id="2051" name="Группа 12"/>
          <p:cNvGrpSpPr>
            <a:grpSpLocks/>
          </p:cNvGrpSpPr>
          <p:nvPr/>
        </p:nvGrpSpPr>
        <p:grpSpPr bwMode="auto">
          <a:xfrm>
            <a:off x="7281863" y="112713"/>
            <a:ext cx="1397000" cy="1573212"/>
            <a:chOff x="5082346" y="1317503"/>
            <a:chExt cx="1499772" cy="1727106"/>
          </a:xfrm>
        </p:grpSpPr>
        <p:pic>
          <p:nvPicPr>
            <p:cNvPr id="2062" name="Рисунок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2346" y="1317503"/>
              <a:ext cx="1499772" cy="1727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3" name="Рисунок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1879" y="1711269"/>
              <a:ext cx="1040706" cy="93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52" name="Группа 15"/>
          <p:cNvGrpSpPr>
            <a:grpSpLocks/>
          </p:cNvGrpSpPr>
          <p:nvPr/>
        </p:nvGrpSpPr>
        <p:grpSpPr bwMode="auto">
          <a:xfrm>
            <a:off x="296863" y="855663"/>
            <a:ext cx="1725612" cy="1804987"/>
            <a:chOff x="872914" y="3305819"/>
            <a:chExt cx="1551187" cy="1727106"/>
          </a:xfrm>
        </p:grpSpPr>
        <p:pic>
          <p:nvPicPr>
            <p:cNvPr id="2060" name="Рисунок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4329" y="3305819"/>
              <a:ext cx="1499772" cy="1727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872914" y="3919496"/>
              <a:ext cx="1542625" cy="49975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rgbClr val="9C020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ТАГАНРОГ</a:t>
              </a:r>
            </a:p>
          </p:txBody>
        </p:sp>
      </p:grpSp>
      <p:pic>
        <p:nvPicPr>
          <p:cNvPr id="2053" name="Рисунок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8125" y="4570413"/>
            <a:ext cx="1982788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Рисунок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49538" y="5378450"/>
            <a:ext cx="1117600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Рисунок 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275" y="22225"/>
            <a:ext cx="1957388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Рисунок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6725" y="4895850"/>
            <a:ext cx="1616075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767263"/>
            <a:ext cx="1363663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795654">
            <a:off x="6843713" y="2527300"/>
            <a:ext cx="1098550" cy="126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275513" y="5167313"/>
            <a:ext cx="1403350" cy="7699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9C02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ЮФУ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850" y="22225"/>
            <a:ext cx="158908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74638" y="498475"/>
            <a:ext cx="8341461" cy="4328049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Условия для проживания, отдыха и саморазвития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latin typeface="+mn-lt"/>
              <a:cs typeface="+mn-cs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2600" dirty="0" smtClean="0">
                <a:latin typeface="+mn-lt"/>
                <a:cs typeface="+mn-cs"/>
              </a:rPr>
              <a:t>успевающим студентам выплачивается стипендия;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2600" dirty="0" smtClean="0">
                <a:latin typeface="+mn-lt"/>
                <a:cs typeface="+mn-cs"/>
              </a:rPr>
              <a:t>существует система дополнительного поощрения за достижения в культурной, общественной, спортивной, научной и учебной сферах деятельности;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2600" dirty="0" smtClean="0">
                <a:latin typeface="+mn-lt"/>
                <a:cs typeface="+mn-cs"/>
              </a:rPr>
              <a:t>общежития </a:t>
            </a:r>
            <a:r>
              <a:rPr lang="ru-RU" sz="2600" dirty="0">
                <a:latin typeface="+mn-lt"/>
                <a:cs typeface="+mn-cs"/>
              </a:rPr>
              <a:t>для иногородних студентов, комбинат питания, сеть кафе и </a:t>
            </a:r>
            <a:r>
              <a:rPr lang="ru-RU" sz="2600" dirty="0" smtClean="0">
                <a:latin typeface="+mn-lt"/>
                <a:cs typeface="+mn-cs"/>
              </a:rPr>
              <a:t>буфетов;</a:t>
            </a:r>
            <a:endParaRPr lang="ru-RU" sz="2600" dirty="0">
              <a:latin typeface="+mn-lt"/>
              <a:cs typeface="+mn-cs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2600" dirty="0">
                <a:latin typeface="+mn-lt"/>
                <a:cs typeface="+mn-cs"/>
              </a:rPr>
              <a:t>плотная сосредоточенность учебно-лабораторных корпусов и студенческих общежитий в историческом центре </a:t>
            </a:r>
            <a:r>
              <a:rPr lang="ru-RU" sz="2600" dirty="0" smtClean="0">
                <a:latin typeface="+mn-lt"/>
                <a:cs typeface="+mn-cs"/>
              </a:rPr>
              <a:t>города;</a:t>
            </a:r>
            <a:endParaRPr lang="ru-RU" sz="2600" dirty="0">
              <a:latin typeface="+mn-lt"/>
              <a:cs typeface="+mn-cs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2600" dirty="0" smtClean="0">
                <a:latin typeface="+mn-lt"/>
                <a:cs typeface="+mn-cs"/>
              </a:rPr>
              <a:t>собственная инфраструктура для </a:t>
            </a:r>
            <a:r>
              <a:rPr lang="ru-RU" sz="2600" dirty="0">
                <a:latin typeface="+mn-lt"/>
                <a:cs typeface="+mn-cs"/>
              </a:rPr>
              <a:t>творческого и спортивного развития </a:t>
            </a:r>
            <a:r>
              <a:rPr lang="ru-RU" sz="2600" dirty="0" smtClean="0">
                <a:latin typeface="+mn-lt"/>
                <a:cs typeface="+mn-cs"/>
              </a:rPr>
              <a:t>личности </a:t>
            </a:r>
            <a:r>
              <a:rPr lang="ru-RU" sz="2400" dirty="0" smtClean="0">
                <a:cs typeface="Times New Roman" pitchFamily="18" charset="0"/>
              </a:rPr>
              <a:t>в различных студенческих объединениях и кружках;</a:t>
            </a:r>
            <a:endParaRPr lang="ru-RU" sz="2600" dirty="0">
              <a:latin typeface="+mn-lt"/>
              <a:cs typeface="+mn-cs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2600" dirty="0">
                <a:latin typeface="+mn-lt"/>
                <a:cs typeface="+mn-cs"/>
              </a:rPr>
              <a:t>оздоровительный отдых на базах практики университета на Черном море и в горах Северного </a:t>
            </a:r>
            <a:r>
              <a:rPr lang="ru-RU" sz="2600" dirty="0" smtClean="0">
                <a:latin typeface="+mn-lt"/>
                <a:cs typeface="+mn-cs"/>
              </a:rPr>
              <a:t>Кавказа.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ru-RU" sz="2600" dirty="0">
              <a:latin typeface="+mn-lt"/>
              <a:cs typeface="+mn-cs"/>
            </a:endParaRPr>
          </a:p>
        </p:txBody>
      </p:sp>
      <p:pic>
        <p:nvPicPr>
          <p:cNvPr id="6" name="Рисунок 5" descr="na sayt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79908" y="4623835"/>
            <a:ext cx="2141457" cy="1606093"/>
          </a:xfrm>
          <a:prstGeom prst="rect">
            <a:avLst/>
          </a:prstGeom>
          <a:ln w="63500">
            <a:solidFill>
              <a:schemeClr val="bg1"/>
            </a:solidFill>
          </a:ln>
        </p:spPr>
      </p:pic>
      <p:pic>
        <p:nvPicPr>
          <p:cNvPr id="5" name="Рисунок 4" descr="дивноморское.jpg"/>
          <p:cNvPicPr>
            <a:picLocks noChangeAspect="1"/>
          </p:cNvPicPr>
          <p:nvPr/>
        </p:nvPicPr>
        <p:blipFill>
          <a:blip r:embed="rId5" cstate="print"/>
          <a:srcRect l="8368" r="13947"/>
          <a:stretch>
            <a:fillRect/>
          </a:stretch>
        </p:blipFill>
        <p:spPr>
          <a:xfrm>
            <a:off x="4578166" y="4622091"/>
            <a:ext cx="2256263" cy="1610326"/>
          </a:xfrm>
          <a:prstGeom prst="rect">
            <a:avLst/>
          </a:prstGeom>
          <a:ln w="63500">
            <a:solidFill>
              <a:schemeClr val="bg1"/>
            </a:solidFill>
          </a:ln>
        </p:spPr>
      </p:pic>
      <p:pic>
        <p:nvPicPr>
          <p:cNvPr id="7" name="Рисунок 6" descr="LtMoKAvgpEY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34608" y="4619125"/>
            <a:ext cx="2431654" cy="1621419"/>
          </a:xfrm>
          <a:prstGeom prst="rect">
            <a:avLst/>
          </a:prstGeom>
          <a:ln w="63500">
            <a:solidFill>
              <a:schemeClr val="bg1"/>
            </a:solidFill>
          </a:ln>
        </p:spPr>
      </p:pic>
      <p:pic>
        <p:nvPicPr>
          <p:cNvPr id="4" name="Рисунок 3" descr="10.jpg"/>
          <p:cNvPicPr>
            <a:picLocks noChangeAspect="1"/>
          </p:cNvPicPr>
          <p:nvPr/>
        </p:nvPicPr>
        <p:blipFill>
          <a:blip r:embed="rId7" cstate="print"/>
          <a:srcRect l="5536" r="19377"/>
          <a:stretch>
            <a:fillRect/>
          </a:stretch>
        </p:blipFill>
        <p:spPr>
          <a:xfrm>
            <a:off x="385972" y="4622872"/>
            <a:ext cx="2146769" cy="1608246"/>
          </a:xfrm>
          <a:prstGeom prst="rect">
            <a:avLst/>
          </a:prstGeom>
          <a:ln w="63500">
            <a:solidFill>
              <a:schemeClr val="bg1"/>
            </a:solidFill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9890" y="5011420"/>
            <a:ext cx="1943100" cy="1401763"/>
          </a:xfrm>
          <a:prstGeom prst="rect">
            <a:avLst/>
          </a:prstGeom>
          <a:noFill/>
          <a:ln w="2540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Рисунок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850" y="22225"/>
            <a:ext cx="158908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01040" y="175261"/>
            <a:ext cx="8442960" cy="3078479"/>
          </a:xfrm>
          <a:prstGeom prst="rect">
            <a:avLst/>
          </a:prstGeom>
        </p:spPr>
        <p:txBody>
          <a:bodyPr wrap="square">
            <a:normAutofit fontScale="92500" lnSpcReduction="100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Направленность образовательных программ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2100" dirty="0">
                <a:latin typeface="+mn-lt"/>
                <a:cs typeface="+mn-cs"/>
              </a:rPr>
              <a:t>Радиотехника, радиоэлектронные системы, радиосвязь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2100" dirty="0">
                <a:latin typeface="+mn-lt"/>
                <a:cs typeface="+mn-cs"/>
              </a:rPr>
              <a:t>Робототехника, электротехника, </a:t>
            </a:r>
            <a:r>
              <a:rPr lang="ru-RU" sz="2100" dirty="0" err="1">
                <a:latin typeface="+mn-lt"/>
                <a:cs typeface="+mn-cs"/>
              </a:rPr>
              <a:t>мехатроника</a:t>
            </a:r>
            <a:endParaRPr lang="ru-RU" sz="2100" dirty="0">
              <a:latin typeface="+mn-lt"/>
              <a:cs typeface="+mn-cs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2100" dirty="0">
                <a:latin typeface="+mn-lt"/>
                <a:cs typeface="+mn-cs"/>
              </a:rPr>
              <a:t>Автоматизация и управление в технических системах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2100" dirty="0">
                <a:latin typeface="+mn-lt"/>
                <a:cs typeface="+mn-cs"/>
              </a:rPr>
              <a:t>Самолетостроение и техническая эксплуатация летательных аппаратов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2100" dirty="0">
                <a:latin typeface="+mn-lt"/>
                <a:cs typeface="+mn-cs"/>
              </a:rPr>
              <a:t>Промышленный дизайн</a:t>
            </a:r>
          </a:p>
          <a:p>
            <a:pPr algn="ctr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Уровни высшего образования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100" dirty="0">
                <a:latin typeface="+mn-lt"/>
                <a:cs typeface="+mn-cs"/>
              </a:rPr>
              <a:t>▪ </a:t>
            </a:r>
            <a:r>
              <a:rPr lang="ru-RU" sz="2100" dirty="0" err="1">
                <a:latin typeface="+mn-lt"/>
                <a:cs typeface="+mn-cs"/>
              </a:rPr>
              <a:t>Бакалавриат</a:t>
            </a:r>
            <a:r>
              <a:rPr lang="ru-RU" sz="2100" dirty="0">
                <a:latin typeface="+mn-lt"/>
                <a:cs typeface="+mn-cs"/>
              </a:rPr>
              <a:t>	  ▪ </a:t>
            </a:r>
            <a:r>
              <a:rPr lang="ru-RU" sz="2100" dirty="0" err="1">
                <a:latin typeface="+mn-lt"/>
                <a:cs typeface="+mn-cs"/>
              </a:rPr>
              <a:t>Специалитет</a:t>
            </a:r>
            <a:r>
              <a:rPr lang="ru-RU" sz="2100" dirty="0">
                <a:latin typeface="+mn-lt"/>
                <a:cs typeface="+mn-cs"/>
              </a:rPr>
              <a:t>	   ▪ Магистратура      ▪ Аспирантура</a:t>
            </a:r>
          </a:p>
          <a:p>
            <a:pPr algn="ctr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Формы обучения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100" dirty="0">
                <a:latin typeface="+mn-lt"/>
                <a:cs typeface="+mn-cs"/>
              </a:rPr>
              <a:t>▪ Очная	           ▪ Очно-заочная	  ▪ </a:t>
            </a:r>
            <a:r>
              <a:rPr lang="ru-RU" sz="2100" dirty="0" smtClean="0">
                <a:latin typeface="+mn-lt"/>
                <a:cs typeface="+mn-cs"/>
              </a:rPr>
              <a:t>Заочная</a:t>
            </a:r>
            <a:endParaRPr lang="ru-RU" sz="2100" dirty="0">
              <a:latin typeface="+mn-lt"/>
              <a:cs typeface="+mn-cs"/>
            </a:endParaRPr>
          </a:p>
        </p:txBody>
      </p:sp>
      <p:pic>
        <p:nvPicPr>
          <p:cNvPr id="10245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940" y="3001328"/>
            <a:ext cx="2397857" cy="1349692"/>
          </a:xfrm>
          <a:prstGeom prst="rect">
            <a:avLst/>
          </a:prstGeom>
          <a:noFill/>
          <a:ln w="2540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 descr="wind-energy-free-desktop-wallpaper_1920x1200_8182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6720" y="4198619"/>
            <a:ext cx="2141220" cy="1338263"/>
          </a:xfrm>
          <a:prstGeom prst="rect">
            <a:avLst/>
          </a:prstGeom>
          <a:noFill/>
          <a:ln w="2540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</p:pic>
      <p:pic>
        <p:nvPicPr>
          <p:cNvPr id="10248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15841" y="5262069"/>
            <a:ext cx="1851660" cy="1456550"/>
          </a:xfrm>
          <a:prstGeom prst="rect">
            <a:avLst/>
          </a:prstGeom>
          <a:noFill/>
          <a:ln w="2540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3" descr="Снимо22к.JPG"/>
          <p:cNvPicPr>
            <a:picLocks noChangeAspect="1"/>
          </p:cNvPicPr>
          <p:nvPr/>
        </p:nvPicPr>
        <p:blipFill>
          <a:blip r:embed="rId8" cstate="print"/>
          <a:srcRect b="7418"/>
          <a:stretch>
            <a:fillRect/>
          </a:stretch>
        </p:blipFill>
        <p:spPr>
          <a:xfrm>
            <a:off x="510540" y="5334427"/>
            <a:ext cx="2186940" cy="1348468"/>
          </a:xfrm>
          <a:prstGeom prst="rect">
            <a:avLst/>
          </a:prstGeom>
          <a:noFill/>
          <a:ln w="2540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</p:pic>
      <p:pic>
        <p:nvPicPr>
          <p:cNvPr id="15" name="Рисунок 14" descr="f7a3487412177e74aade6a50689a3b9f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476500" y="3004407"/>
            <a:ext cx="2385060" cy="1489868"/>
          </a:xfrm>
          <a:prstGeom prst="rect">
            <a:avLst/>
          </a:prstGeom>
          <a:noFill/>
          <a:ln w="2540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</p:pic>
      <p:pic>
        <p:nvPicPr>
          <p:cNvPr id="10246" name="Рисунок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01888" y="4494280"/>
            <a:ext cx="2398712" cy="1475864"/>
          </a:xfrm>
          <a:prstGeom prst="rect">
            <a:avLst/>
          </a:prstGeom>
          <a:noFill/>
          <a:ln w="2540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Рисунок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0510" y="5341620"/>
            <a:ext cx="1887538" cy="1371600"/>
          </a:xfrm>
          <a:prstGeom prst="rect">
            <a:avLst/>
          </a:prstGeom>
          <a:noFill/>
          <a:ln w="2540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Рисунок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66285" y="2991803"/>
            <a:ext cx="2117648" cy="1465897"/>
          </a:xfrm>
          <a:prstGeom prst="rect">
            <a:avLst/>
          </a:prstGeom>
          <a:noFill/>
          <a:ln w="2540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Рисунок 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9629"/>
          <a:stretch>
            <a:fillRect/>
          </a:stretch>
        </p:blipFill>
        <p:spPr bwMode="auto">
          <a:xfrm>
            <a:off x="4578985" y="4310698"/>
            <a:ext cx="2201863" cy="1181472"/>
          </a:xfrm>
          <a:prstGeom prst="rect">
            <a:avLst/>
          </a:prstGeom>
          <a:noFill/>
          <a:ln w="2540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5" descr="pgesf4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454140" y="2985878"/>
            <a:ext cx="2239223" cy="1494682"/>
          </a:xfrm>
          <a:prstGeom prst="rect">
            <a:avLst/>
          </a:prstGeom>
          <a:noFill/>
          <a:ln w="2540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</p:pic>
      <p:pic>
        <p:nvPicPr>
          <p:cNvPr id="17" name="Рисунок 16" descr="1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549880" y="4107179"/>
            <a:ext cx="1923560" cy="1291189"/>
          </a:xfrm>
          <a:prstGeom prst="rect">
            <a:avLst/>
          </a:prstGeom>
          <a:noFill/>
          <a:ln w="2540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Рисунок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850" y="22225"/>
            <a:ext cx="158908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850" y="498475"/>
            <a:ext cx="86487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ru-RU" dirty="0"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05352" y="332197"/>
            <a:ext cx="79750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Военная кафедра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77938" y="779045"/>
            <a:ext cx="8154186" cy="1080235"/>
          </a:xfrm>
          <a:prstGeom prst="rect">
            <a:avLst/>
          </a:prstGeom>
        </p:spPr>
        <p:txBody>
          <a:bodyPr wrap="square">
            <a:normAutofit fontScale="85000" lnSpcReduction="10000"/>
          </a:bodyPr>
          <a:lstStyle/>
          <a:p>
            <a:pPr indent="442913" algn="just"/>
            <a:r>
              <a:rPr lang="ru-RU" sz="2000" dirty="0" smtClean="0"/>
              <a:t>Всем учащимся на время учебы предоставляется отсрочка от срочной службы.</a:t>
            </a:r>
          </a:p>
          <a:p>
            <a:pPr indent="442913" algn="just"/>
            <a:r>
              <a:rPr lang="ru-RU" sz="2000" dirty="0" smtClean="0"/>
              <a:t>Со второго курса студенты ИРТСУ имеют возможность пройти обучение на военной кафедре Института военного обучения. По окончании учебы выпускникам присваивается офицерское звание и они освобождаются от срочной службы в ВС РФ.</a:t>
            </a:r>
            <a:endParaRPr lang="ru-RU" sz="2000" dirty="0"/>
          </a:p>
        </p:txBody>
      </p:sp>
      <p:pic>
        <p:nvPicPr>
          <p:cNvPr id="8" name="Рисунок 7" descr="D_Bs2dgXsAAFply.jpg large.jpg"/>
          <p:cNvPicPr>
            <a:picLocks noChangeAspect="1"/>
          </p:cNvPicPr>
          <p:nvPr/>
        </p:nvPicPr>
        <p:blipFill>
          <a:blip r:embed="rId4" cstate="print"/>
          <a:srcRect b="21872"/>
          <a:stretch>
            <a:fillRect/>
          </a:stretch>
        </p:blipFill>
        <p:spPr>
          <a:xfrm>
            <a:off x="0" y="2070012"/>
            <a:ext cx="9144000" cy="4018368"/>
          </a:xfrm>
          <a:prstGeom prst="rect">
            <a:avLst/>
          </a:prstGeom>
        </p:spPr>
      </p:pic>
      <p:pic>
        <p:nvPicPr>
          <p:cNvPr id="13" name="Рисунок 12" descr="765_s.jpg"/>
          <p:cNvPicPr>
            <a:picLocks noChangeAspect="1"/>
          </p:cNvPicPr>
          <p:nvPr/>
        </p:nvPicPr>
        <p:blipFill>
          <a:blip r:embed="rId5" cstate="print"/>
          <a:srcRect t="15506"/>
          <a:stretch>
            <a:fillRect/>
          </a:stretch>
        </p:blipFill>
        <p:spPr>
          <a:xfrm>
            <a:off x="190500" y="1801844"/>
            <a:ext cx="2728587" cy="1634776"/>
          </a:xfrm>
          <a:prstGeom prst="rect">
            <a:avLst/>
          </a:prstGeom>
          <a:ln w="2540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</p:pic>
      <p:pic>
        <p:nvPicPr>
          <p:cNvPr id="9" name="Рисунок 8" descr="dsc_4184.jpg"/>
          <p:cNvPicPr>
            <a:picLocks noChangeAspect="1"/>
          </p:cNvPicPr>
          <p:nvPr/>
        </p:nvPicPr>
        <p:blipFill>
          <a:blip r:embed="rId6" cstate="print"/>
          <a:srcRect l="5354" t="12268" b="7078"/>
          <a:stretch>
            <a:fillRect/>
          </a:stretch>
        </p:blipFill>
        <p:spPr>
          <a:xfrm>
            <a:off x="1049144" y="4995467"/>
            <a:ext cx="3019936" cy="1717753"/>
          </a:xfrm>
          <a:prstGeom prst="rect">
            <a:avLst/>
          </a:prstGeom>
          <a:ln w="2540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</p:pic>
      <p:pic>
        <p:nvPicPr>
          <p:cNvPr id="11" name="Рисунок 10" descr="ijJ4sv5Mlgg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62274" y="1823793"/>
            <a:ext cx="2236946" cy="1742368"/>
          </a:xfrm>
          <a:prstGeom prst="rect">
            <a:avLst/>
          </a:prstGeom>
          <a:ln w="2540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850" y="22225"/>
            <a:ext cx="158908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93900" y="304800"/>
            <a:ext cx="4905375" cy="69564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КАМПУС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atin typeface="+mn-lt"/>
              <a:cs typeface="+mn-cs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  <a:defRPr/>
            </a:pPr>
            <a:r>
              <a:rPr lang="ru-RU" sz="1600" dirty="0">
                <a:latin typeface="+mn-lt"/>
                <a:cs typeface="+mn-cs"/>
              </a:rPr>
              <a:t>Студенческий городок из семи современных общежитий расположен вблизи учебных корпусов в исторической части Таганрога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  <a:defRPr/>
            </a:pPr>
            <a:r>
              <a:rPr lang="ru-RU" sz="1600" dirty="0">
                <a:latin typeface="+mn-lt"/>
                <a:cs typeface="+mn-cs"/>
              </a:rPr>
              <a:t>Развитая система студенческого питания шаговой доступности: комбинат питания, буфеты и столовые в учебных корпусах и общежитиях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  <a:defRPr/>
            </a:pPr>
            <a:r>
              <a:rPr lang="ru-RU" sz="1600" dirty="0">
                <a:latin typeface="+mn-lt"/>
                <a:cs typeface="+mn-cs"/>
              </a:rPr>
              <a:t>Базы практики и спортивно-оздоровительного туризма «Витязь» (пос. </a:t>
            </a:r>
            <a:r>
              <a:rPr lang="ru-RU" sz="1600" dirty="0" err="1">
                <a:latin typeface="+mn-lt"/>
                <a:cs typeface="+mn-cs"/>
              </a:rPr>
              <a:t>Дивноморское</a:t>
            </a:r>
            <a:r>
              <a:rPr lang="ru-RU" sz="1600" dirty="0">
                <a:latin typeface="+mn-lt"/>
                <a:cs typeface="+mn-cs"/>
              </a:rPr>
              <a:t>, курорт Геленджик), «</a:t>
            </a:r>
            <a:r>
              <a:rPr lang="ru-RU" sz="1600" dirty="0" err="1">
                <a:latin typeface="+mn-lt"/>
                <a:cs typeface="+mn-cs"/>
              </a:rPr>
              <a:t>Лиманчик</a:t>
            </a:r>
            <a:r>
              <a:rPr lang="ru-RU" sz="1600" dirty="0">
                <a:latin typeface="+mn-lt"/>
                <a:cs typeface="+mn-cs"/>
              </a:rPr>
              <a:t>» (с. Абрау-Дюрсо, Новороссийск), «</a:t>
            </a:r>
            <a:r>
              <a:rPr lang="ru-RU" sz="1600" dirty="0" err="1">
                <a:latin typeface="+mn-lt"/>
                <a:cs typeface="+mn-cs"/>
              </a:rPr>
              <a:t>Таймази</a:t>
            </a:r>
            <a:r>
              <a:rPr lang="ru-RU" sz="1600" dirty="0">
                <a:latin typeface="+mn-lt"/>
                <a:cs typeface="+mn-cs"/>
              </a:rPr>
              <a:t>» (</a:t>
            </a:r>
            <a:r>
              <a:rPr lang="ru-RU" sz="1600" dirty="0" err="1">
                <a:latin typeface="+mn-lt"/>
                <a:cs typeface="+mn-cs"/>
              </a:rPr>
              <a:t>Дигорское</a:t>
            </a:r>
            <a:r>
              <a:rPr lang="ru-RU" sz="1600" dirty="0">
                <a:latin typeface="+mn-lt"/>
                <a:cs typeface="+mn-cs"/>
              </a:rPr>
              <a:t> ущелье, Северная Осетия), «Белая речка» (пос. Никель, Адыгея), «Скиф» (х. Рожок, Азовском море)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  <a:defRPr/>
            </a:pPr>
            <a:r>
              <a:rPr lang="ru-RU" sz="1600" dirty="0">
                <a:latin typeface="+mn-lt"/>
                <a:cs typeface="+mn-cs"/>
              </a:rPr>
              <a:t>Спортивные секции: футбол, баскетбол, волейбол, теннис, парусный спорт, легкая атлетика, бадминтон, атлетическая гимнастика, фитнесс, бодибилдинг, различные виды единоборств и др.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  <a:defRPr/>
            </a:pPr>
            <a:r>
              <a:rPr lang="ru-RU" sz="1600" dirty="0">
                <a:latin typeface="+mn-lt"/>
                <a:cs typeface="+mn-cs"/>
              </a:rPr>
              <a:t>Студенческий клуб</a:t>
            </a:r>
            <a:r>
              <a:rPr lang="en-US" sz="1600" dirty="0">
                <a:latin typeface="+mn-lt"/>
                <a:cs typeface="+mn-cs"/>
              </a:rPr>
              <a:t> </a:t>
            </a:r>
            <a:r>
              <a:rPr lang="ru-RU" sz="1600" dirty="0">
                <a:latin typeface="+mn-lt"/>
                <a:cs typeface="+mn-cs"/>
              </a:rPr>
              <a:t>– музыкальные и танцевальные творческие коллективы, оркестр народных инструментов, команды КВН, студенческие вечера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  <a:defRPr/>
            </a:pPr>
            <a:r>
              <a:rPr lang="ru-RU" sz="1600" dirty="0">
                <a:latin typeface="+mn-lt"/>
                <a:cs typeface="+mn-cs"/>
              </a:rPr>
              <a:t>Политехнический музей, научно-техническая библиотека, телерадиокомпания «Университет»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atin typeface="+mn-lt"/>
              <a:cs typeface="+mn-cs"/>
            </a:endParaRPr>
          </a:p>
        </p:txBody>
      </p:sp>
      <p:pic>
        <p:nvPicPr>
          <p:cNvPr id="11268" name="Picture 2" descr="http://rtf.sfedu.ru/wp-content/uploads/2017/08/%D0%9E%D0%B1%D1%88_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25" y="1187450"/>
            <a:ext cx="1190625" cy="817563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6" descr="http://photos.wikimapia.org/p/00/03/48/05/52_bi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7400" y="1817688"/>
            <a:ext cx="1190625" cy="893762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8" descr="http://taganrog.3goroda.ru/uploads/taganrog-gallery/image-24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25" y="5789613"/>
            <a:ext cx="1203325" cy="803275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10" descr="https://i.ytimg.com/vi/inEjmhvF36k/hqdefault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519363"/>
            <a:ext cx="1190625" cy="892175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12" descr="http://4.bp.blogspot.com/-g85HlbOj3ZI/T2R4QJx-boI/AAAAAAAAANU/D2ICsJgUMRk/s1600/%D0%9030+(1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6988" y="3921125"/>
            <a:ext cx="1190626" cy="892175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14" descr="http://photos.wikimapia.org/p/00/06/77/54/51_big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3216275"/>
            <a:ext cx="1182688" cy="887413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16" descr="https://pp.userapi.com/c629428/v629428790/258ca/rwi4ywgqcxg.jpg?ava=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593" b="18047"/>
          <a:stretch>
            <a:fillRect/>
          </a:stretch>
        </p:blipFill>
        <p:spPr bwMode="auto">
          <a:xfrm>
            <a:off x="754063" y="4637088"/>
            <a:ext cx="1189037" cy="1152525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18" descr="http://asstour.ru/images/gallery/vityaz/vityaz18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73988" y="766763"/>
            <a:ext cx="1257300" cy="949325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6" name="Picture 22" descr="https://i.ytimg.com/vi/E8qkjODdMmI/maxresdefault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43713" y="1611313"/>
            <a:ext cx="1533525" cy="862012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7" name="Picture 20" descr="https://i2.wp.com/rusotdih.ru/wp-content/uploads/2017/01/2-315.jpg?w=840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15225" y="2289175"/>
            <a:ext cx="1573213" cy="1050925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8" name="Picture 24" descr="https://pp.userapi.com/aoBTiLkcldC8TyEdkJF4fmqCiJYdepBE0Kwbjw/9wRtJbwIW4A.jpg?ava=1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16725" y="2943225"/>
            <a:ext cx="920750" cy="1347788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9" name="Picture 26" descr="http://travelrostov.ru/wp-content/uploads/2011/05/baza-skif3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73975" y="3868738"/>
            <a:ext cx="1404938" cy="936625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0" name="Picture 28" descr="https://fastly.4sqi.net/img/general/600x600/34507628_0-GybBqj8N559DgTemLbMZLQXIq7N7EeqkJmAsRmQr8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43713" y="4562475"/>
            <a:ext cx="1179512" cy="1181100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1" name="Picture 30" descr="http://tagfind.ru/_Images/MainImages/Main_1889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93025" y="5397500"/>
            <a:ext cx="1260475" cy="944563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рямоугольник 1"/>
          <p:cNvSpPr>
            <a:spLocks noChangeArrowheads="1"/>
          </p:cNvSpPr>
          <p:nvPr/>
        </p:nvSpPr>
        <p:spPr bwMode="auto">
          <a:xfrm>
            <a:off x="1107863" y="630974"/>
            <a:ext cx="6664325" cy="1083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115000"/>
              </a:lnSpc>
            </a:pPr>
            <a:r>
              <a:rPr lang="ru-RU" altLang="ru-RU" sz="2400" b="1" dirty="0" smtClean="0">
                <a:ea typeface="Times New Roman" pitchFamily="18" charset="0"/>
                <a:cs typeface="Calibri" pitchFamily="34" charset="0"/>
              </a:rPr>
              <a:t>Поступление</a:t>
            </a:r>
          </a:p>
          <a:p>
            <a:pPr lvl="0" algn="ctr" eaLnBrk="1" hangingPunct="1">
              <a:lnSpc>
                <a:spcPct val="115000"/>
              </a:lnSpc>
            </a:pPr>
            <a:r>
              <a:rPr lang="ru-RU" altLang="ru-RU" sz="1600" b="1" dirty="0" smtClean="0">
                <a:solidFill>
                  <a:prstClr val="black"/>
                </a:solidFill>
                <a:ea typeface="Times New Roman" pitchFamily="18" charset="0"/>
                <a:cs typeface="Calibri" pitchFamily="34" charset="0"/>
              </a:rPr>
              <a:t>в Институт радиотехнических систем и управления ЮФУ в 2020 году</a:t>
            </a:r>
          </a:p>
          <a:p>
            <a:pPr algn="ctr" eaLnBrk="1" hangingPunct="1">
              <a:lnSpc>
                <a:spcPct val="115000"/>
              </a:lnSpc>
            </a:pPr>
            <a:r>
              <a:rPr lang="ru-RU" altLang="ru-RU" sz="1600" b="1" u="sng" dirty="0" smtClean="0">
                <a:ea typeface="Times New Roman" pitchFamily="18" charset="0"/>
                <a:cs typeface="Calibri" pitchFamily="34" charset="0"/>
              </a:rPr>
              <a:t>Образовательные </a:t>
            </a:r>
            <a:r>
              <a:rPr lang="ru-RU" altLang="ru-RU" sz="1600" b="1" u="sng" dirty="0">
                <a:ea typeface="Times New Roman" pitchFamily="18" charset="0"/>
                <a:cs typeface="Calibri" pitchFamily="34" charset="0"/>
              </a:rPr>
              <a:t>программы </a:t>
            </a:r>
            <a:r>
              <a:rPr lang="ru-RU" altLang="ru-RU" sz="1600" b="1" u="sng" dirty="0" err="1">
                <a:ea typeface="Times New Roman" pitchFamily="18" charset="0"/>
                <a:cs typeface="Calibri" pitchFamily="34" charset="0"/>
              </a:rPr>
              <a:t>бакалавриата</a:t>
            </a:r>
            <a:r>
              <a:rPr lang="ru-RU" altLang="ru-RU" sz="1600" b="1" u="sng" dirty="0">
                <a:ea typeface="Times New Roman" pitchFamily="18" charset="0"/>
                <a:cs typeface="Calibri" pitchFamily="34" charset="0"/>
              </a:rPr>
              <a:t> и </a:t>
            </a:r>
            <a:r>
              <a:rPr lang="ru-RU" altLang="ru-RU" sz="1600" b="1" u="sng" dirty="0" err="1">
                <a:ea typeface="Times New Roman" pitchFamily="18" charset="0"/>
                <a:cs typeface="Calibri" pitchFamily="34" charset="0"/>
              </a:rPr>
              <a:t>специалитета</a:t>
            </a:r>
            <a:endParaRPr lang="ru-RU" altLang="ru-RU" sz="1600" u="sng" dirty="0">
              <a:ea typeface="Times New Roman" pitchFamily="18" charset="0"/>
              <a:cs typeface="Calibri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61029379"/>
              </p:ext>
            </p:extLst>
          </p:nvPr>
        </p:nvGraphicFramePr>
        <p:xfrm>
          <a:off x="430633" y="1944721"/>
          <a:ext cx="8257019" cy="3980730"/>
        </p:xfrm>
        <a:graphic>
          <a:graphicData uri="http://schemas.openxmlformats.org/drawingml/2006/table">
            <a:tbl>
              <a:tblPr firstRow="1" firstCol="1" bandRow="1" bandCol="1">
                <a:tableStyleId>{7DF18680-E054-41AD-8BC1-D1AEF772440D}</a:tableStyleId>
              </a:tblPr>
              <a:tblGrid>
                <a:gridCol w="96902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12152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6646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6832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Направление </a:t>
                      </a:r>
                      <a:r>
                        <a:rPr lang="ru-RU" sz="1400" dirty="0">
                          <a:effectLst/>
                        </a:rPr>
                        <a:t>подготовки / специальность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6962" marR="66962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6962" marR="66962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12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11.03.01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6962" marR="6696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Радиотехника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6962" marR="66962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A00204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6962" marR="66962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12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13.03.02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6962" marR="6696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Электроэнергетика и электротехника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6962" marR="66962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A00204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6962" marR="66962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12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15.03.06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6962" marR="6696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effectLst/>
                        </a:rPr>
                        <a:t>Мехатроника</a:t>
                      </a:r>
                      <a:r>
                        <a:rPr lang="ru-RU" sz="1400" b="1" dirty="0" smtClean="0">
                          <a:effectLst/>
                        </a:rPr>
                        <a:t> и </a:t>
                      </a:r>
                      <a:r>
                        <a:rPr lang="ru-RU" sz="1400" b="1" dirty="0" err="1" smtClean="0">
                          <a:effectLst/>
                        </a:rPr>
                        <a:t>роботехника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6962" marR="66962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A00204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6962" marR="66962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12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25.03.01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6962" marR="6696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Техническая эксплуатация летательных аппаратов и двигателей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6962" marR="66962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A00204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6962" marR="66962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12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27.03.04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6962" marR="6696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Управление в технических системах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6962" marR="66962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A00204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6962" marR="66962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12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6962" marR="6696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6962" marR="66962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A00204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6962" marR="66962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512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11.05.01</a:t>
                      </a:r>
                      <a:endParaRPr lang="ru-RU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962" marR="66962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Радиоэлектронные системы и комплексы</a:t>
                      </a:r>
                    </a:p>
                  </a:txBody>
                  <a:tcPr marL="66962" marR="66962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kern="1200" dirty="0">
                        <a:solidFill>
                          <a:srgbClr val="A00204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962" marR="66962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512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11.05.02</a:t>
                      </a:r>
                      <a:endParaRPr lang="ru-RU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962" marR="66962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Специальные радиотехнические системы*</a:t>
                      </a:r>
                    </a:p>
                  </a:txBody>
                  <a:tcPr marL="66962" marR="66962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kern="1200" dirty="0">
                        <a:solidFill>
                          <a:srgbClr val="A00204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962" marR="66962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512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11.05.04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6962" marR="6696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Инфокоммуникационные технологии и системы специальной </a:t>
                      </a:r>
                      <a:r>
                        <a:rPr lang="ru-RU" sz="1400" b="1" dirty="0" smtClean="0">
                          <a:effectLst/>
                        </a:rPr>
                        <a:t>связи*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6962" marR="66962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A00204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6962" marR="66962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512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24.05.07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6962" marR="6696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effectLst/>
                        </a:rPr>
                        <a:t>Самолёто</a:t>
                      </a:r>
                      <a:r>
                        <a:rPr lang="ru-RU" sz="1400" b="1" dirty="0">
                          <a:effectLst/>
                        </a:rPr>
                        <a:t>- и вертолётостроение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6962" marR="66962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A00204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6962" marR="66962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pic>
        <p:nvPicPr>
          <p:cNvPr id="14396" name="Рисунок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850" y="22225"/>
            <a:ext cx="158908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рямоугольник 1"/>
          <p:cNvSpPr>
            <a:spLocks noChangeArrowheads="1"/>
          </p:cNvSpPr>
          <p:nvPr/>
        </p:nvSpPr>
        <p:spPr bwMode="auto">
          <a:xfrm>
            <a:off x="240597" y="556182"/>
            <a:ext cx="8611171" cy="4119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2500" lnSpcReduction="20000"/>
          </a:bodyPr>
          <a:lstStyle/>
          <a:p>
            <a:r>
              <a:rPr lang="ru-RU" sz="2400" b="1" dirty="0" smtClean="0"/>
              <a:t>Возможности для гарантированного поступления</a:t>
            </a:r>
            <a:r>
              <a:rPr lang="ru-RU" sz="2400" dirty="0" smtClean="0"/>
              <a:t> </a:t>
            </a:r>
          </a:p>
          <a:p>
            <a:endParaRPr lang="ru-RU" sz="2400" dirty="0" smtClean="0"/>
          </a:p>
          <a:p>
            <a:pPr indent="442913" algn="just"/>
            <a:r>
              <a:rPr lang="ru-RU" sz="2200" dirty="0" smtClean="0"/>
              <a:t>За последние 3 года ИРТСУ обеспечил всех поступающих, преодолевших вступительный барьер (математика 50, физика/информатика 51, русский язык 55) бюджетными местами.</a:t>
            </a:r>
          </a:p>
          <a:p>
            <a:pPr algn="just"/>
            <a:endParaRPr lang="ru-RU" sz="2200" dirty="0" smtClean="0"/>
          </a:p>
          <a:p>
            <a:pPr indent="442913" algn="just"/>
            <a:r>
              <a:rPr lang="ru-RU" sz="2200" dirty="0" smtClean="0"/>
              <a:t>Возможно зачисление без вступительных экзаменов и особые условия для победителей и призеров олимпиад школьников, при условии, что данные олимпиады школьников включены в Перечень олимпиад, утвержденный </a:t>
            </a:r>
            <a:r>
              <a:rPr lang="ru-RU" sz="2200" dirty="0" err="1" smtClean="0"/>
              <a:t>Минобрнауки</a:t>
            </a:r>
            <a:r>
              <a:rPr lang="ru-RU" sz="2200" dirty="0" smtClean="0"/>
              <a:t> РФ:</a:t>
            </a:r>
          </a:p>
          <a:p>
            <a:pPr algn="just"/>
            <a:r>
              <a:rPr lang="ru-RU" sz="2200" dirty="0" smtClean="0"/>
              <a:t>    1. Победители олимпиад первого уровня – прием без вступительных испытаний на обучение по направлениям подготовки (специальностям), соответствующим профилю олимпиады; </a:t>
            </a:r>
          </a:p>
          <a:p>
            <a:pPr algn="just"/>
            <a:r>
              <a:rPr lang="ru-RU" sz="2200" dirty="0" smtClean="0"/>
              <a:t>    2. Победители иных олимпиад и призеры олимпиад – получение 100 баллов по общеобразовательному предмету, соответствующему профилю олимпиады.</a:t>
            </a:r>
            <a:endParaRPr lang="ru-RU" sz="2200" dirty="0"/>
          </a:p>
        </p:txBody>
      </p:sp>
      <p:pic>
        <p:nvPicPr>
          <p:cNvPr id="14396" name="Рисунок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850" y="22225"/>
            <a:ext cx="158908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 descr="Dl_ihbAXsAAUwU9.jpg larg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24346" y="4543283"/>
            <a:ext cx="3629320" cy="2039812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1"/>
          <p:cNvSpPr>
            <a:spLocks noChangeArrowheads="1"/>
          </p:cNvSpPr>
          <p:nvPr/>
        </p:nvSpPr>
        <p:spPr bwMode="auto">
          <a:xfrm>
            <a:off x="752475" y="236538"/>
            <a:ext cx="761365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ts val="2000"/>
              </a:lnSpc>
            </a:pPr>
            <a:r>
              <a:rPr lang="ru-RU" altLang="ru-RU" sz="2400" b="1" dirty="0"/>
              <a:t>Предметы вступительного испытания</a:t>
            </a:r>
          </a:p>
          <a:p>
            <a:pPr algn="ctr" eaLnBrk="1" hangingPunct="1">
              <a:lnSpc>
                <a:spcPts val="2000"/>
              </a:lnSpc>
            </a:pPr>
            <a:r>
              <a:rPr lang="ru-RU" altLang="ru-RU" sz="2400" b="1" dirty="0"/>
              <a:t>и минимальные баллы ЕГЭ </a:t>
            </a:r>
          </a:p>
          <a:p>
            <a:pPr algn="ctr" eaLnBrk="1" hangingPunct="1"/>
            <a:r>
              <a:rPr lang="ru-RU" altLang="ru-RU" sz="1600" b="1" dirty="0"/>
              <a:t>для приема в Институт радиотехнических систем и управления ЮФУ в </a:t>
            </a:r>
            <a:r>
              <a:rPr lang="ru-RU" altLang="ru-RU" sz="1600" b="1" dirty="0" smtClean="0"/>
              <a:t>2022 </a:t>
            </a:r>
            <a:r>
              <a:rPr lang="ru-RU" altLang="ru-RU" sz="1600" b="1" dirty="0"/>
              <a:t>году</a:t>
            </a:r>
            <a:endParaRPr lang="ru-RU" altLang="ru-RU" sz="16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02257917"/>
              </p:ext>
            </p:extLst>
          </p:nvPr>
        </p:nvGraphicFramePr>
        <p:xfrm>
          <a:off x="171450" y="1112838"/>
          <a:ext cx="8775700" cy="4028912"/>
        </p:xfrm>
        <a:graphic>
          <a:graphicData uri="http://schemas.openxmlformats.org/drawingml/2006/table">
            <a:tbl>
              <a:tblPr firstRow="1" firstCol="1" bandRow="1" bandCol="1">
                <a:tableStyleId>{7DF18680-E054-41AD-8BC1-D1AEF772440D}</a:tableStyleId>
              </a:tblPr>
              <a:tblGrid>
                <a:gridCol w="7679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151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5936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0881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5386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708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9976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15475"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Направление </a:t>
                      </a:r>
                      <a:r>
                        <a:rPr lang="ru-RU" sz="1400" dirty="0">
                          <a:effectLst/>
                        </a:rPr>
                        <a:t>подготовки / специальность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6914" marR="56914" marT="0" marB="0"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Минимальные баллы ЕГЭ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6914" marR="56914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Дополнительное </a:t>
                      </a:r>
                      <a:r>
                        <a:rPr lang="ru-RU" sz="900" baseline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испытание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6914" marR="56914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01055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Русский язык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6914" marR="569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u="sng" dirty="0" smtClean="0">
                          <a:effectLst/>
                        </a:rPr>
                        <a:t>Математика</a:t>
                      </a:r>
                      <a:endParaRPr lang="ru-RU" sz="900" b="1" u="sng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6914" marR="569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Физика </a:t>
                      </a:r>
                    </a:p>
                  </a:txBody>
                  <a:tcPr marL="56914" marR="569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Информатика и информационно-коммуникационные технологии</a:t>
                      </a:r>
                    </a:p>
                  </a:txBody>
                  <a:tcPr marL="56914" marR="569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Физическая подготовка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914" marR="56914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53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11.03.01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6914" marR="5691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Радиотехника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6914" marR="56914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A00204"/>
                          </a:solidFill>
                          <a:effectLst/>
                        </a:rPr>
                        <a:t>40</a:t>
                      </a:r>
                      <a:endParaRPr lang="ru-RU" sz="1400" b="1" dirty="0">
                        <a:solidFill>
                          <a:srgbClr val="A00204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6914" marR="56914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A0020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</a:t>
                      </a:r>
                      <a:endParaRPr lang="ru-RU" sz="1400" b="1" dirty="0">
                        <a:solidFill>
                          <a:srgbClr val="A00204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6914" marR="56914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A0020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</a:t>
                      </a:r>
                      <a:endParaRPr lang="ru-RU" sz="1400" b="1" dirty="0">
                        <a:solidFill>
                          <a:srgbClr val="A00204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6914" marR="56914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A00204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44</a:t>
                      </a:r>
                      <a:endParaRPr lang="ru-RU" sz="1400" b="1" dirty="0">
                        <a:solidFill>
                          <a:srgbClr val="A00204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6914" marR="56914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A00204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6914" marR="56914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53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13.03.02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6914" marR="5691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Электроэнергетика и электротехника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6914" marR="56914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A00204"/>
                          </a:solidFill>
                          <a:effectLst/>
                        </a:rPr>
                        <a:t>40</a:t>
                      </a:r>
                      <a:endParaRPr lang="ru-RU" sz="1400" b="1" dirty="0">
                        <a:solidFill>
                          <a:srgbClr val="A00204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6914" marR="5691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A0020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</a:t>
                      </a:r>
                      <a:endParaRPr lang="ru-RU" sz="1400" b="1" dirty="0">
                        <a:solidFill>
                          <a:srgbClr val="A00204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6914" marR="5691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A0020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</a:t>
                      </a:r>
                      <a:endParaRPr lang="ru-RU" sz="1400" b="1" dirty="0">
                        <a:solidFill>
                          <a:srgbClr val="A00204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6914" marR="5691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A00204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44</a:t>
                      </a:r>
                      <a:endParaRPr lang="ru-RU" sz="1400" b="1" dirty="0">
                        <a:solidFill>
                          <a:srgbClr val="A00204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6914" marR="5691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A00204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6914" marR="5691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53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15.03.06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6914" marR="5691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effectLst/>
                        </a:rPr>
                        <a:t>Мехатроника</a:t>
                      </a:r>
                      <a:r>
                        <a:rPr lang="ru-RU" sz="1200" b="1" dirty="0" smtClean="0">
                          <a:effectLst/>
                        </a:rPr>
                        <a:t> и </a:t>
                      </a:r>
                      <a:r>
                        <a:rPr lang="ru-RU" sz="1200" b="1" dirty="0" err="1" smtClean="0">
                          <a:effectLst/>
                        </a:rPr>
                        <a:t>роботехника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6914" marR="56914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A00204"/>
                          </a:solidFill>
                          <a:effectLst/>
                        </a:rPr>
                        <a:t>5</a:t>
                      </a:r>
                      <a:r>
                        <a:rPr lang="ru-RU" sz="1400" b="1" dirty="0" smtClean="0">
                          <a:solidFill>
                            <a:srgbClr val="A00204"/>
                          </a:solidFill>
                          <a:effectLst/>
                        </a:rPr>
                        <a:t>0</a:t>
                      </a:r>
                      <a:endParaRPr lang="ru-RU" sz="1400" b="1" dirty="0">
                        <a:solidFill>
                          <a:srgbClr val="A00204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6914" marR="56914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A00204"/>
                          </a:solidFill>
                          <a:effectLst/>
                        </a:rPr>
                        <a:t>50</a:t>
                      </a:r>
                      <a:endParaRPr lang="ru-RU" sz="1400" b="1" dirty="0">
                        <a:solidFill>
                          <a:srgbClr val="A00204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6914" marR="56914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A00204"/>
                          </a:solidFill>
                          <a:effectLst/>
                        </a:rPr>
                        <a:t>50</a:t>
                      </a:r>
                      <a:endParaRPr lang="ru-RU" sz="1400" b="1" dirty="0" smtClean="0">
                        <a:solidFill>
                          <a:srgbClr val="A00204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6914" marR="56914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A00204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50</a:t>
                      </a:r>
                      <a:endParaRPr lang="ru-RU" sz="1400" b="1" dirty="0" smtClean="0">
                        <a:solidFill>
                          <a:srgbClr val="A00204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6914" marR="56914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A00204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6914" marR="56914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206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25.03.01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6914" marR="5691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Техническая эксплуатация летательных аппаратов и двигателей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6914" marR="56914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A00204"/>
                          </a:solidFill>
                          <a:effectLst/>
                        </a:rPr>
                        <a:t>40</a:t>
                      </a:r>
                      <a:endParaRPr lang="ru-RU" sz="1400" b="1" dirty="0">
                        <a:solidFill>
                          <a:srgbClr val="A00204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6914" marR="5691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A0020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</a:t>
                      </a:r>
                      <a:endParaRPr lang="ru-RU" sz="1400" b="1" dirty="0">
                        <a:solidFill>
                          <a:srgbClr val="A00204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6914" marR="5691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A0020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</a:t>
                      </a:r>
                      <a:endParaRPr lang="ru-RU" sz="1400" b="1" dirty="0" smtClean="0">
                        <a:solidFill>
                          <a:srgbClr val="A00204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6914" marR="5691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A00204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44</a:t>
                      </a:r>
                      <a:endParaRPr lang="ru-RU" sz="1400" b="1" dirty="0" smtClean="0">
                        <a:solidFill>
                          <a:srgbClr val="A00204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6914" marR="5691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A00204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6914" marR="5691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453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27.03.04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6914" marR="5691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Управление в технических системах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6914" marR="56914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A00204"/>
                          </a:solidFill>
                          <a:effectLst/>
                        </a:rPr>
                        <a:t>50</a:t>
                      </a:r>
                      <a:endParaRPr lang="ru-RU" sz="1400" b="1" dirty="0">
                        <a:solidFill>
                          <a:srgbClr val="A00204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6914" marR="56914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A00204"/>
                          </a:solidFill>
                          <a:effectLst/>
                        </a:rPr>
                        <a:t>50</a:t>
                      </a:r>
                      <a:endParaRPr lang="ru-RU" sz="1400" b="1" dirty="0">
                        <a:solidFill>
                          <a:srgbClr val="A00204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6914" marR="56914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A00204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50</a:t>
                      </a:r>
                      <a:endParaRPr lang="ru-RU" sz="1400" b="1" dirty="0">
                        <a:solidFill>
                          <a:srgbClr val="A00204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6914" marR="56914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A00204"/>
                          </a:solidFill>
                          <a:effectLst/>
                        </a:rPr>
                        <a:t>50</a:t>
                      </a:r>
                      <a:endParaRPr lang="ru-RU" sz="1400" b="1" dirty="0" smtClean="0">
                        <a:solidFill>
                          <a:srgbClr val="A00204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6914" marR="56914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A00204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6914" marR="56914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453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15.03.04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6914" marR="5691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Автоматизация технологических процессов и производств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6914" marR="56914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A00204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50</a:t>
                      </a:r>
                      <a:endParaRPr lang="ru-RU" sz="1400" b="1" dirty="0">
                        <a:solidFill>
                          <a:srgbClr val="A00204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6914" marR="56914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A00204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50</a:t>
                      </a:r>
                      <a:endParaRPr lang="ru-RU" sz="1400" b="1" dirty="0">
                        <a:solidFill>
                          <a:srgbClr val="A00204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6914" marR="56914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A00204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50</a:t>
                      </a:r>
                      <a:endParaRPr lang="ru-RU" sz="1400" b="1" dirty="0">
                        <a:solidFill>
                          <a:srgbClr val="A00204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6914" marR="56914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A00204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50</a:t>
                      </a:r>
                      <a:endParaRPr lang="ru-RU" sz="1400" b="1" dirty="0">
                        <a:solidFill>
                          <a:srgbClr val="A00204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6914" marR="56914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A00204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6914" marR="56914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453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11.05.01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6914" marR="5691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Радиоэлектронные системы и комплексы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6914" marR="56914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A0020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  <a:endParaRPr lang="ru-RU" sz="1400" b="1" dirty="0">
                        <a:solidFill>
                          <a:srgbClr val="A00204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6914" marR="5691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A0020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</a:t>
                      </a:r>
                      <a:endParaRPr lang="ru-RU" sz="1400" b="1" dirty="0">
                        <a:solidFill>
                          <a:srgbClr val="A00204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6914" marR="5691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A0020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</a:t>
                      </a:r>
                      <a:endParaRPr lang="ru-RU" sz="1400" b="1" dirty="0">
                        <a:solidFill>
                          <a:srgbClr val="A00204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6914" marR="5691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A00204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44</a:t>
                      </a:r>
                      <a:endParaRPr lang="ru-RU" sz="1400" b="1" dirty="0">
                        <a:solidFill>
                          <a:srgbClr val="A00204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6914" marR="5691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 smtClean="0">
                        <a:solidFill>
                          <a:srgbClr val="A00204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6914" marR="5691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679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11.05.02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6914" marR="5691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Специальные радиотехнические </a:t>
                      </a:r>
                      <a:r>
                        <a:rPr lang="ru-RU" sz="1200" b="1" dirty="0" smtClean="0">
                          <a:effectLst/>
                        </a:rPr>
                        <a:t>системы*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6914" marR="56914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A00204"/>
                          </a:solidFill>
                          <a:effectLst/>
                        </a:rPr>
                        <a:t>40</a:t>
                      </a:r>
                      <a:endParaRPr lang="ru-RU" sz="1400" b="1" dirty="0">
                        <a:solidFill>
                          <a:srgbClr val="A00204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6914" marR="56914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A0020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</a:t>
                      </a:r>
                      <a:endParaRPr lang="ru-RU" sz="1400" b="1" dirty="0">
                        <a:solidFill>
                          <a:srgbClr val="A00204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6914" marR="56914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A0020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</a:t>
                      </a:r>
                      <a:endParaRPr lang="ru-RU" sz="1400" b="1" dirty="0">
                        <a:solidFill>
                          <a:srgbClr val="A00204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6914" marR="56914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A00204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44</a:t>
                      </a:r>
                      <a:endParaRPr lang="ru-RU" sz="1400" b="1" dirty="0">
                        <a:solidFill>
                          <a:srgbClr val="A00204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6914" marR="56914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A00204"/>
                          </a:solidFill>
                          <a:effectLst/>
                        </a:rPr>
                        <a:t>зачет*</a:t>
                      </a:r>
                      <a:endParaRPr lang="ru-RU" sz="1400" b="1" dirty="0" smtClean="0">
                        <a:solidFill>
                          <a:srgbClr val="A00204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6914" marR="56914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4206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11.05.04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6914" marR="5691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Инфокоммуникационные технологии и </a:t>
                      </a:r>
                      <a:endParaRPr lang="ru-RU" sz="1200" b="1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системы </a:t>
                      </a:r>
                      <a:r>
                        <a:rPr lang="ru-RU" sz="1200" b="1" dirty="0">
                          <a:effectLst/>
                        </a:rPr>
                        <a:t>специальной </a:t>
                      </a:r>
                      <a:r>
                        <a:rPr lang="ru-RU" sz="1200" b="1" dirty="0" smtClean="0">
                          <a:effectLst/>
                        </a:rPr>
                        <a:t>связи*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6914" marR="56914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A00204"/>
                          </a:solidFill>
                          <a:effectLst/>
                        </a:rPr>
                        <a:t>40</a:t>
                      </a:r>
                      <a:endParaRPr lang="ru-RU" sz="1400" b="1" dirty="0">
                        <a:solidFill>
                          <a:srgbClr val="A00204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6914" marR="5691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A0020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</a:t>
                      </a:r>
                      <a:endParaRPr lang="ru-RU" sz="1400" b="1" dirty="0">
                        <a:solidFill>
                          <a:srgbClr val="A00204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6914" marR="5691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A0020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</a:t>
                      </a:r>
                      <a:endParaRPr lang="ru-RU" sz="1400" b="1" dirty="0">
                        <a:solidFill>
                          <a:srgbClr val="A00204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6914" marR="5691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A00204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44</a:t>
                      </a:r>
                      <a:endParaRPr lang="ru-RU" sz="1400" b="1" dirty="0">
                        <a:solidFill>
                          <a:srgbClr val="A00204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6914" marR="5691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A00204"/>
                          </a:solidFill>
                          <a:effectLst/>
                        </a:rPr>
                        <a:t>зачет*</a:t>
                      </a:r>
                      <a:endParaRPr lang="ru-RU" sz="1400" b="1" dirty="0" smtClean="0">
                        <a:solidFill>
                          <a:srgbClr val="A00204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6914" marR="5691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679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24.05.07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6914" marR="5691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effectLst/>
                        </a:rPr>
                        <a:t>Самолёто</a:t>
                      </a:r>
                      <a:r>
                        <a:rPr lang="ru-RU" sz="1200" b="1" dirty="0">
                          <a:effectLst/>
                        </a:rPr>
                        <a:t>- и вертолётостроение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6914" marR="56914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A00204"/>
                          </a:solidFill>
                          <a:effectLst/>
                        </a:rPr>
                        <a:t>40</a:t>
                      </a:r>
                      <a:endParaRPr lang="ru-RU" sz="1400" b="1" dirty="0">
                        <a:solidFill>
                          <a:srgbClr val="A00204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6914" marR="56914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A0020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</a:t>
                      </a:r>
                      <a:endParaRPr lang="ru-RU" sz="1400" b="1" dirty="0">
                        <a:solidFill>
                          <a:srgbClr val="A00204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6914" marR="56914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A0020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</a:t>
                      </a:r>
                      <a:endParaRPr lang="ru-RU" sz="1400" b="1" dirty="0">
                        <a:solidFill>
                          <a:srgbClr val="A00204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6914" marR="56914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A00204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44</a:t>
                      </a:r>
                      <a:endParaRPr lang="ru-RU" sz="1400" b="1" dirty="0">
                        <a:solidFill>
                          <a:srgbClr val="A00204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6914" marR="56914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A00204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6914" marR="56914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pic>
        <p:nvPicPr>
          <p:cNvPr id="15490" name="Рисунок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850" y="22225"/>
            <a:ext cx="158908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рямоугольник 4"/>
          <p:cNvSpPr>
            <a:spLocks noChangeArrowheads="1"/>
          </p:cNvSpPr>
          <p:nvPr/>
        </p:nvSpPr>
        <p:spPr bwMode="auto">
          <a:xfrm>
            <a:off x="1636713" y="196850"/>
            <a:ext cx="58816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400" b="1"/>
              <a:t>Учет индивидуальных достижений</a:t>
            </a:r>
            <a:endParaRPr lang="ru-RU" altLang="ru-RU" sz="2400"/>
          </a:p>
        </p:txBody>
      </p:sp>
      <p:sp>
        <p:nvSpPr>
          <p:cNvPr id="16387" name="Прямоугольник 5"/>
          <p:cNvSpPr>
            <a:spLocks noChangeArrowheads="1"/>
          </p:cNvSpPr>
          <p:nvPr/>
        </p:nvSpPr>
        <p:spPr bwMode="auto">
          <a:xfrm>
            <a:off x="877888" y="625475"/>
            <a:ext cx="740092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1400">
                <a:ea typeface="Times New Roman" pitchFamily="18" charset="0"/>
                <a:cs typeface="Calibri" pitchFamily="34" charset="0"/>
              </a:rPr>
              <a:t>Дополнительно к результатам вступительных испытаний за индивидуальные достижения начисляется  баллы победителям и призёрам олимпиад школьников, проводимых Институтом радиотехнических систем и управления ЮФУ</a:t>
            </a:r>
            <a:endParaRPr lang="ru-RU" altLang="ru-RU" sz="1100">
              <a:ea typeface="Times New Roman" pitchFamily="18" charset="0"/>
              <a:cs typeface="Calibri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50149886"/>
              </p:ext>
            </p:extLst>
          </p:nvPr>
        </p:nvGraphicFramePr>
        <p:xfrm>
          <a:off x="307975" y="1346200"/>
          <a:ext cx="8561388" cy="3866502"/>
        </p:xfrm>
        <a:graphic>
          <a:graphicData uri="http://schemas.openxmlformats.org/drawingml/2006/table">
            <a:tbl>
              <a:tblPr bandRow="1">
                <a:tableStyleId>{69CF1AB2-1976-4502-BF36-3FF5EA218861}</a:tableStyleId>
              </a:tblPr>
              <a:tblGrid>
                <a:gridCol w="29500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841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660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6106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206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</a:rPr>
                        <a:t>Название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0" marR="37860" marT="0" marB="0" anchor="ctr">
                    <a:solidFill>
                      <a:schemeClr val="accent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</a:rPr>
                        <a:t>Направление подготовки / специальность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0" marR="37860" marT="0" marB="0" anchor="ctr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</a:rPr>
                        <a:t>Индивидуальное</a:t>
                      </a:r>
                      <a:r>
                        <a:rPr lang="ru-RU" sz="1200" b="1" baseline="0" dirty="0" smtClean="0">
                          <a:solidFill>
                            <a:schemeClr val="bg1"/>
                          </a:solidFill>
                        </a:rPr>
                        <a:t> достижение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</a:rPr>
                        <a:t>Количество баллов</a:t>
                      </a:r>
                      <a:endParaRPr lang="ru-RU" sz="1200" b="1" dirty="0" smtClean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60" marR="37860" marT="0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2716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Олимпиада по графическому программированию на языке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</a:rPr>
                        <a:t>LabVIEW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7992" marR="107992" marT="0" marB="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bg1"/>
                          </a:solidFill>
                        </a:rPr>
                        <a:t>11.03.01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0" marR="37860" marT="0" marB="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Радиотехника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0" marR="3786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9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победитель –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2800" b="1" dirty="0">
                          <a:solidFill>
                            <a:srgbClr val="C00000"/>
                          </a:solidFill>
                        </a:rPr>
                        <a:t>10</a:t>
                      </a:r>
                      <a:endParaRPr lang="ru-RU" sz="1600" b="1" dirty="0">
                        <a:solidFill>
                          <a:srgbClr val="C00000"/>
                        </a:solidFill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призер,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2 место – </a:t>
                      </a:r>
                      <a:r>
                        <a:rPr lang="ru-RU" sz="2800" b="1" dirty="0">
                          <a:solidFill>
                            <a:srgbClr val="C00000"/>
                          </a:solidFill>
                        </a:rPr>
                        <a:t>8</a:t>
                      </a:r>
                      <a:endParaRPr lang="ru-RU" sz="1600" b="1" dirty="0">
                        <a:solidFill>
                          <a:srgbClr val="C00000"/>
                        </a:solidFill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призер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</a:rPr>
                        <a:t> ,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3 место – </a:t>
                      </a:r>
                      <a:r>
                        <a:rPr lang="ru-RU" sz="2800" b="1" dirty="0">
                          <a:solidFill>
                            <a:srgbClr val="C00000"/>
                          </a:solidFill>
                        </a:rPr>
                        <a:t>5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0" marR="3786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27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schemeClr val="bg1"/>
                          </a:solidFill>
                        </a:rPr>
                        <a:t>13.03.02</a:t>
                      </a:r>
                      <a:r>
                        <a:rPr lang="ru-RU" sz="13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ru-RU" sz="1300" dirty="0" smtClean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60" marR="3786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Электроэнергетика и электротехника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60" marR="3786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77391694"/>
                  </a:ext>
                </a:extLst>
              </a:tr>
              <a:tr h="281749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Олимпиада по программированию электротехнических установок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7992" marR="107992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schemeClr val="bg1"/>
                          </a:solidFill>
                        </a:rPr>
                        <a:t>15.03.06</a:t>
                      </a:r>
                      <a:endParaRPr lang="ru-RU" sz="1300" b="1" dirty="0" smtClean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60" marR="3786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err="1" smtClean="0"/>
                        <a:t>Мехатроника</a:t>
                      </a:r>
                      <a:r>
                        <a:rPr lang="ru-RU" sz="1200" dirty="0" smtClean="0"/>
                        <a:t> и робототехника</a:t>
                      </a:r>
                    </a:p>
                  </a:txBody>
                  <a:tcPr marL="37860" marR="3786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1749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8000" marR="10800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25.03.01</a:t>
                      </a:r>
                      <a:endParaRPr lang="ru-RU" sz="13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954" marR="66954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Техническая эксплуатация летательных аппаратов и двигателей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954" marR="66954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1749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Олимпиада по программированию робототехнических средств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07992" marR="107992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schemeClr val="bg1"/>
                          </a:solidFill>
                        </a:rPr>
                        <a:t>27.03.04</a:t>
                      </a:r>
                      <a:endParaRPr lang="ru-RU" sz="1300" b="1" dirty="0" smtClean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60" marR="3786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Управление в технических система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60" marR="3786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81749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8000" marR="10800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11.05.01</a:t>
                      </a:r>
                      <a:endParaRPr lang="ru-RU" sz="13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954" marR="66954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Радиоэлектронные системы и комплексы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954" marR="66954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0229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Олимпиада по программированию в технических системах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7992" marR="107992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11.05.02</a:t>
                      </a:r>
                      <a:endParaRPr lang="ru-RU" sz="13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954" marR="66954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Специальные радиотехнические системы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954" marR="66954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26701">
                <a:tc rowSpan="2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Олимпиада по современным авиационным технологиям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7992" marR="107992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11.05.04</a:t>
                      </a:r>
                      <a:endParaRPr lang="ru-RU" sz="13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954" marR="66954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Инфокоммуникационные технологии и системы специальной связи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954" marR="66954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26701">
                <a:tc vMerge="1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7992" marR="107992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24.05.07</a:t>
                      </a:r>
                    </a:p>
                  </a:txBody>
                  <a:tcPr marL="66954" marR="66954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Самолёто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и вертолётостроение</a:t>
                      </a:r>
                    </a:p>
                  </a:txBody>
                  <a:tcPr marL="66954" marR="66954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16443" name="Rectangle 1"/>
          <p:cNvSpPr>
            <a:spLocks noChangeArrowheads="1"/>
          </p:cNvSpPr>
          <p:nvPr/>
        </p:nvSpPr>
        <p:spPr bwMode="auto">
          <a:xfrm>
            <a:off x="236537" y="5256358"/>
            <a:ext cx="8682038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ru-RU" altLang="ru-RU" sz="1200" dirty="0">
                <a:latin typeface="Arial" charset="0"/>
                <a:cs typeface="Times New Roman" pitchFamily="18" charset="0"/>
              </a:rPr>
              <a:t>- аттестат о среднем общем образовании с отличием или аттестат о среднем (полном) общем образовании для награжденных золотой или серебряной медалью – </a:t>
            </a:r>
            <a:r>
              <a:rPr lang="ru-RU" altLang="ru-RU" sz="1400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4 </a:t>
            </a:r>
            <a:r>
              <a:rPr lang="ru-RU" altLang="ru-RU" sz="1200" dirty="0">
                <a:latin typeface="Arial" charset="0"/>
                <a:cs typeface="Times New Roman" pitchFamily="18" charset="0"/>
              </a:rPr>
              <a:t>балла</a:t>
            </a:r>
            <a:endParaRPr lang="ru-RU" altLang="ru-RU" sz="800" dirty="0">
              <a:latin typeface="Arial" charset="0"/>
            </a:endParaRPr>
          </a:p>
          <a:p>
            <a:r>
              <a:rPr lang="ru-RU" altLang="ru-RU" sz="1200" dirty="0">
                <a:latin typeface="Arial" charset="0"/>
                <a:cs typeface="Times New Roman" pitchFamily="18" charset="0"/>
              </a:rPr>
              <a:t>- диплом о среднем профессиональном образовании с отличием – </a:t>
            </a:r>
            <a:r>
              <a:rPr lang="ru-RU" altLang="ru-RU" sz="1400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4</a:t>
            </a:r>
            <a:r>
              <a:rPr lang="ru-RU" altLang="ru-RU" sz="1200" dirty="0">
                <a:latin typeface="Arial" charset="0"/>
                <a:cs typeface="Times New Roman" pitchFamily="18" charset="0"/>
              </a:rPr>
              <a:t> балла</a:t>
            </a:r>
            <a:endParaRPr lang="ru-RU" altLang="ru-RU" sz="800" dirty="0">
              <a:latin typeface="Arial" charset="0"/>
            </a:endParaRPr>
          </a:p>
          <a:p>
            <a:r>
              <a:rPr lang="ru-RU" altLang="ru-RU" sz="1200" dirty="0">
                <a:latin typeface="Arial" charset="0"/>
                <a:cs typeface="Times New Roman" pitchFamily="18" charset="0"/>
              </a:rPr>
              <a:t>- обладатели золотого знака ГТО – </a:t>
            </a:r>
            <a:r>
              <a:rPr lang="ru-RU" altLang="ru-RU" sz="1400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3</a:t>
            </a:r>
            <a:r>
              <a:rPr lang="ru-RU" altLang="ru-RU" sz="1200" dirty="0">
                <a:latin typeface="Arial" charset="0"/>
                <a:cs typeface="Times New Roman" pitchFamily="18" charset="0"/>
              </a:rPr>
              <a:t> балла</a:t>
            </a:r>
          </a:p>
          <a:p>
            <a:r>
              <a:rPr lang="ru-RU" altLang="ru-RU" sz="1200" dirty="0">
                <a:latin typeface="Arial" charset="0"/>
                <a:cs typeface="Times New Roman" pitchFamily="18" charset="0"/>
              </a:rPr>
              <a:t>- статус кандидата в студенты ЮФУ – </a:t>
            </a:r>
            <a:r>
              <a:rPr lang="ru-RU" altLang="ru-RU" sz="1400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3</a:t>
            </a:r>
            <a:r>
              <a:rPr lang="ru-RU" altLang="ru-RU" sz="1200" dirty="0">
                <a:latin typeface="Arial" charset="0"/>
                <a:cs typeface="Times New Roman" pitchFamily="18" charset="0"/>
              </a:rPr>
              <a:t> балла</a:t>
            </a:r>
          </a:p>
          <a:p>
            <a:r>
              <a:rPr lang="ru-RU" altLang="ru-RU" sz="1200" dirty="0">
                <a:latin typeface="Arial" charset="0"/>
                <a:cs typeface="Times New Roman" pitchFamily="18" charset="0"/>
              </a:rPr>
              <a:t>- участие в волонтерской деятельности – </a:t>
            </a:r>
            <a:r>
              <a:rPr lang="ru-RU" altLang="ru-RU" sz="1400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1</a:t>
            </a:r>
            <a:r>
              <a:rPr lang="ru-RU" altLang="ru-RU" sz="1200" dirty="0">
                <a:latin typeface="Arial" charset="0"/>
                <a:cs typeface="Times New Roman" pitchFamily="18" charset="0"/>
              </a:rPr>
              <a:t> балл</a:t>
            </a:r>
            <a:endParaRPr lang="ru-RU" altLang="ru-RU" dirty="0">
              <a:latin typeface="Arial" charset="0"/>
            </a:endParaRPr>
          </a:p>
        </p:txBody>
      </p:sp>
      <p:pic>
        <p:nvPicPr>
          <p:cNvPr id="16444" name="Рисунок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850" y="22225"/>
            <a:ext cx="158908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Рисунок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92888" cy="198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75475" y="155575"/>
            <a:ext cx="1939925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850" y="0"/>
            <a:ext cx="1589088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 descr="background_for_pr.jpg"/>
          <p:cNvPicPr>
            <a:picLocks noChangeAspect="1"/>
          </p:cNvPicPr>
          <p:nvPr/>
        </p:nvPicPr>
        <p:blipFill>
          <a:blip r:embed="rId4" cstate="print"/>
          <a:srcRect b="37196"/>
          <a:stretch>
            <a:fillRect/>
          </a:stretch>
        </p:blipFill>
        <p:spPr>
          <a:xfrm>
            <a:off x="0" y="-13343"/>
            <a:ext cx="9144000" cy="3830165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37708" y="3770717"/>
            <a:ext cx="8946037" cy="308728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358775" indent="452438" algn="just"/>
            <a:r>
              <a:rPr lang="ru-RU" sz="1500" b="1" dirty="0" smtClean="0"/>
              <a:t>Южный федеральный университет </a:t>
            </a:r>
            <a:r>
              <a:rPr lang="ru-RU" sz="1500" dirty="0" smtClean="0"/>
              <a:t>был создан в рамках национального проекта «Образование» распоряжением Правительства Российской Федерации от 23 ноября 2006 года N161-р и объединяет крупнейшие и наиболее престижные вузы в южном федеральном округе. Всего в России 10 федеральных университетов, которые, наряду с главными столичными МГУ и СПбГУ, обладают наивысшим статусом среди российских высших учебных заведений. Главная цель создания федеральных университетов - предоставить доступ к качественному образованию, соответствующего российским и мировым стандартам для жителей всех российских регионов. В ЮФУ действуют жесткие требования к научным сотрудникам и профессорско-преподавательскому составу с целью обеспечения высокого уровня образовательного процесса, исследовательских и технологических разработок. Для получения престижного диплома о высшем образовании федерального уровня теперь не обязательно поступать в столичные вузы. Благодаря широким контактам крупнейшего вуза юга России с предприятиями и организациями у выпускников вуза имеется самый широкий выбор мест для будущего трудоустройства по всей стране. </a:t>
            </a:r>
            <a:endParaRPr lang="ru-RU" sz="15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611224" y="190238"/>
            <a:ext cx="38272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Южный федеральный университет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850" y="0"/>
            <a:ext cx="1589088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37708" y="575035"/>
            <a:ext cx="8946037" cy="628296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358775" indent="452438" algn="just"/>
            <a:r>
              <a:rPr lang="ru-RU" sz="1500" dirty="0" smtClean="0"/>
              <a:t>. </a:t>
            </a:r>
            <a:endParaRPr lang="ru-RU" sz="15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534109" y="199664"/>
            <a:ext cx="37399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Южный федеральный университет</a:t>
            </a: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645151" y="1187777"/>
          <a:ext cx="7839209" cy="5317443"/>
        </p:xfrm>
        <a:graphic>
          <a:graphicData uri="http://schemas.openxmlformats.org/presentationml/2006/ole">
            <p:oleObj spid="_x0000_s1026" name="Документ" r:id="rId5" imgW="9434011" imgH="6413357" progId="Word.Document.12">
              <p:embed/>
            </p:oleObj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43060" y="633297"/>
            <a:ext cx="81541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Структура Южного федерального университета: 5 академий, 6 факультетов, 17 институтов, 14 научно-исследовательских и образовательных центров.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нимок2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60315"/>
            <a:ext cx="9144000" cy="496577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49274"/>
          </a:xfrm>
        </p:spPr>
        <p:txBody>
          <a:bodyPr/>
          <a:lstStyle/>
          <a:p>
            <a:pPr algn="ctr"/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Arial" charset="0"/>
              </a:rPr>
              <a:t>Репутация Южного федерального университета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13760" y="4216400"/>
            <a:ext cx="5730240" cy="2265680"/>
          </a:xfrm>
          <a:solidFill>
            <a:schemeClr val="bg1">
              <a:alpha val="79000"/>
            </a:schemeClr>
          </a:solidFill>
        </p:spPr>
        <p:txBody>
          <a:bodyPr/>
          <a:lstStyle/>
          <a:p>
            <a:r>
              <a:rPr lang="ru-RU" sz="1600" dirty="0" err="1" smtClean="0">
                <a:latin typeface="Calibri" pitchFamily="34" charset="0"/>
                <a:cs typeface="Arial" charset="0"/>
                <a:hlinkClick r:id="rId3"/>
              </a:rPr>
              <a:t>QS</a:t>
            </a:r>
            <a:r>
              <a:rPr lang="ru-RU" sz="1600" dirty="0" smtClean="0">
                <a:latin typeface="Calibri" pitchFamily="34" charset="0"/>
                <a:cs typeface="Arial" charset="0"/>
                <a:hlinkClick r:id="rId3"/>
              </a:rPr>
              <a:t> </a:t>
            </a:r>
            <a:r>
              <a:rPr lang="ru-RU" sz="1600" dirty="0" err="1" smtClean="0">
                <a:latin typeface="Calibri" pitchFamily="34" charset="0"/>
                <a:cs typeface="Arial" charset="0"/>
                <a:hlinkClick r:id="rId3"/>
              </a:rPr>
              <a:t>World</a:t>
            </a:r>
            <a:r>
              <a:rPr lang="ru-RU" sz="1600" dirty="0" smtClean="0">
                <a:latin typeface="Calibri" pitchFamily="34" charset="0"/>
                <a:cs typeface="Arial" charset="0"/>
                <a:hlinkClick r:id="rId3"/>
              </a:rPr>
              <a:t> </a:t>
            </a:r>
            <a:r>
              <a:rPr lang="ru-RU" sz="1600" dirty="0" err="1" smtClean="0">
                <a:latin typeface="Calibri" pitchFamily="34" charset="0"/>
                <a:cs typeface="Arial" charset="0"/>
                <a:hlinkClick r:id="rId3"/>
              </a:rPr>
              <a:t>University</a:t>
            </a:r>
            <a:r>
              <a:rPr lang="ru-RU" sz="1600" dirty="0" smtClean="0">
                <a:latin typeface="Calibri" pitchFamily="34" charset="0"/>
                <a:cs typeface="Arial" charset="0"/>
                <a:hlinkClick r:id="rId3"/>
              </a:rPr>
              <a:t> </a:t>
            </a:r>
            <a:r>
              <a:rPr lang="ru-RU" sz="1600" dirty="0" err="1" smtClean="0">
                <a:latin typeface="Calibri" pitchFamily="34" charset="0"/>
                <a:cs typeface="Arial" charset="0"/>
                <a:hlinkClick r:id="rId3"/>
              </a:rPr>
              <a:t>Rankings</a:t>
            </a:r>
            <a:r>
              <a:rPr lang="ru-RU" sz="1600" dirty="0" smtClean="0">
                <a:latin typeface="Calibri" pitchFamily="34" charset="0"/>
                <a:cs typeface="Arial" charset="0"/>
              </a:rPr>
              <a:t>: Россия представлена 25 университетами, в число которых входит ЮФУ. </a:t>
            </a:r>
          </a:p>
          <a:p>
            <a:r>
              <a:rPr lang="ru-RU" sz="1600" dirty="0" err="1" smtClean="0">
                <a:latin typeface="Calibri" pitchFamily="34" charset="0"/>
                <a:cs typeface="Arial" charset="0"/>
                <a:hlinkClick r:id="rId4"/>
              </a:rPr>
              <a:t>Times</a:t>
            </a:r>
            <a:r>
              <a:rPr lang="ru-RU" sz="1600" dirty="0" smtClean="0">
                <a:latin typeface="Calibri" pitchFamily="34" charset="0"/>
                <a:cs typeface="Arial" charset="0"/>
                <a:hlinkClick r:id="rId4"/>
              </a:rPr>
              <a:t> </a:t>
            </a:r>
            <a:r>
              <a:rPr lang="ru-RU" sz="1600" dirty="0" err="1" smtClean="0">
                <a:latin typeface="Calibri" pitchFamily="34" charset="0"/>
                <a:cs typeface="Arial" charset="0"/>
                <a:hlinkClick r:id="rId4"/>
              </a:rPr>
              <a:t>Higher</a:t>
            </a:r>
            <a:r>
              <a:rPr lang="ru-RU" sz="1600" dirty="0" smtClean="0">
                <a:latin typeface="Calibri" pitchFamily="34" charset="0"/>
                <a:cs typeface="Arial" charset="0"/>
                <a:hlinkClick r:id="rId4"/>
              </a:rPr>
              <a:t> </a:t>
            </a:r>
            <a:r>
              <a:rPr lang="ru-RU" sz="1600" dirty="0" err="1" smtClean="0">
                <a:latin typeface="Calibri" pitchFamily="34" charset="0"/>
                <a:cs typeface="Arial" charset="0"/>
                <a:hlinkClick r:id="rId4"/>
              </a:rPr>
              <a:t>Education</a:t>
            </a:r>
            <a:r>
              <a:rPr lang="ru-RU" sz="1600" dirty="0" smtClean="0">
                <a:latin typeface="Calibri" pitchFamily="34" charset="0"/>
                <a:cs typeface="Arial" charset="0"/>
              </a:rPr>
              <a:t>: Россия представлена 39 университетами, в число которых входит ЮФУ. </a:t>
            </a:r>
          </a:p>
          <a:p>
            <a:r>
              <a:rPr lang="ru-RU" sz="1600" dirty="0" smtClean="0">
                <a:latin typeface="Calibri" pitchFamily="34" charset="0"/>
                <a:cs typeface="Arial" charset="0"/>
              </a:rPr>
              <a:t>Для абитуриентов, выбирающих вуз с мировым именем на юге нашей станы, альтернативы нет — Южный федеральный университет является единственным из всех вузов Южного и Северокавказского федеральных округов, входящим в мировые рейтинги лучших вузов.</a:t>
            </a:r>
          </a:p>
        </p:txBody>
      </p:sp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1412240" y="1478171"/>
            <a:ext cx="7731760" cy="1305669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Южный федеральный университет — самый престижный вуз на юге России по мнению международных рейтинговых агентств.</a:t>
            </a: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Одними из наиболее влиятельных за рубежом считаются два рейтинга: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  <a:hlinkClick r:id="rId3"/>
              </a:rPr>
              <a:t> 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  <a:hlinkClick r:id="rId3"/>
              </a:rPr>
              <a:t>QS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  <a:hlinkClick r:id="rId3"/>
              </a:rPr>
              <a:t>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  <a:hlinkClick r:id="rId3"/>
              </a:rPr>
              <a:t>World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  <a:hlinkClick r:id="rId3"/>
              </a:rPr>
              <a:t>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  <a:hlinkClick r:id="rId3"/>
              </a:rPr>
              <a:t>University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  <a:hlinkClick r:id="rId3"/>
              </a:rPr>
              <a:t>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  <a:hlinkClick r:id="rId3"/>
              </a:rPr>
              <a:t>Rankings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 и 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  <a:hlinkClick r:id="rId4"/>
              </a:rPr>
              <a:t>Times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  <a:hlinkClick r:id="rId4"/>
              </a:rPr>
              <a:t>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  <a:hlinkClick r:id="rId4"/>
              </a:rPr>
              <a:t>Higher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  <a:hlinkClick r:id="rId4"/>
              </a:rPr>
              <a:t>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  <a:hlinkClick r:id="rId4"/>
              </a:rPr>
              <a:t>Education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. В каждом рейтинге отобрано  примерно 1000 лучших университетов со всего мира.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850" y="22225"/>
            <a:ext cx="158908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Прямоугольник 2"/>
          <p:cNvSpPr>
            <a:spLocks noChangeArrowheads="1"/>
          </p:cNvSpPr>
          <p:nvPr/>
        </p:nvSpPr>
        <p:spPr bwMode="auto">
          <a:xfrm>
            <a:off x="2036763" y="838200"/>
            <a:ext cx="6035675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altLang="ru-RU" b="1" dirty="0"/>
              <a:t>Институт радиотехнических систем и управления </a:t>
            </a:r>
            <a:r>
              <a:rPr lang="ru-RU" altLang="ru-RU" b="1" dirty="0" smtClean="0"/>
              <a:t>(ИРТСУ) </a:t>
            </a:r>
            <a:r>
              <a:rPr lang="ru-RU" dirty="0" smtClean="0"/>
              <a:t>специализируется на подготовке выпускников технического инженерного профиля</a:t>
            </a:r>
            <a:r>
              <a:rPr lang="ru-RU" altLang="ru-RU" dirty="0" smtClean="0"/>
              <a:t> </a:t>
            </a:r>
            <a:r>
              <a:rPr lang="ru-RU" altLang="ru-RU" dirty="0"/>
              <a:t>и наследует традиции первого в стране радиотехнического института – </a:t>
            </a:r>
            <a:r>
              <a:rPr lang="ru-RU" altLang="ru-RU" b="1" dirty="0"/>
              <a:t>Таганрогского государственного радиотехнического института</a:t>
            </a:r>
            <a:r>
              <a:rPr lang="ru-RU" altLang="ru-RU" dirty="0"/>
              <a:t>, созданного в 1952 году</a:t>
            </a:r>
          </a:p>
          <a:p>
            <a:pPr eaLnBrk="1" hangingPunct="1"/>
            <a:endParaRPr lang="ru-RU" altLang="ru-RU" dirty="0"/>
          </a:p>
          <a:p>
            <a:pPr eaLnBrk="1" hangingPunct="1"/>
            <a:r>
              <a:rPr lang="ru-RU" altLang="ru-RU" b="1" dirty="0"/>
              <a:t>Институт радиотехнических систем и управления </a:t>
            </a:r>
            <a:r>
              <a:rPr lang="ru-RU" altLang="ru-RU" dirty="0"/>
              <a:t>отличают долголетние традиции, которые органично сочетаются с современными технологиями инженерного образования по перспективным и уникальным для Юга России направлениям</a:t>
            </a:r>
          </a:p>
          <a:p>
            <a:pPr eaLnBrk="1" hangingPunct="1"/>
            <a:endParaRPr lang="ru-RU" altLang="ru-RU" dirty="0"/>
          </a:p>
          <a:p>
            <a:pPr eaLnBrk="1" hangingPunct="1"/>
            <a:r>
              <a:rPr lang="ru-RU" altLang="ru-RU" dirty="0"/>
              <a:t>Подготовка специалистов основана на мощной инновационной лабораторной базе, современных библиотечных ресурсах, широком спектре студенческих научных лабораторий и конструкторских бюро, работающих в рамках признанных научных школ</a:t>
            </a:r>
            <a:endParaRPr lang="ru-RU" altLang="ru-RU" dirty="0">
              <a:solidFill>
                <a:srgbClr val="222222"/>
              </a:solidFill>
              <a:latin typeface="Arial" charset="0"/>
            </a:endParaRPr>
          </a:p>
        </p:txBody>
      </p:sp>
      <p:pic>
        <p:nvPicPr>
          <p:cNvPr id="5124" name="Picture 2" descr="http://s013.radikal.ru/i325/1106/ee/e09c90426d2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313" y="1882775"/>
            <a:ext cx="1589087" cy="1065213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4" descr="http://s54.radikal.ru/i143/1007/4d/89c56960009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25" y="738188"/>
            <a:ext cx="1603375" cy="1071562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 descr="http://2.bp.blogspot.com/-emouKINxoPI/UkBCPn8zZuI/AAAAAAAABww/Nd6EqoUmybI/s1600/IMG_505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850" y="3052763"/>
            <a:ext cx="1608138" cy="1208087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4" descr="http://news.all-tagan.org/images/obschestvo/nkb-mius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738" y="4333875"/>
            <a:ext cx="1609725" cy="1071563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 descr="http://photos.wikimapia.org/p/00/05/45/72/44_big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" y="5480050"/>
            <a:ext cx="1620838" cy="1216025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850" y="22225"/>
            <a:ext cx="158908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97963" y="735291"/>
            <a:ext cx="8946037" cy="54392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>
              <a:lnSpc>
                <a:spcPct val="120000"/>
              </a:lnSpc>
            </a:pP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Института радиотехнических систем и управления:</a:t>
            </a:r>
          </a:p>
          <a:p>
            <a:pPr algn="ctr">
              <a:lnSpc>
                <a:spcPct val="120000"/>
              </a:lnSpc>
            </a:pPr>
            <a:endParaRPr lang="ru-RU" dirty="0" smtClean="0">
              <a:solidFill>
                <a:schemeClr val="tx1"/>
              </a:solidFill>
            </a:endParaRPr>
          </a:p>
          <a:p>
            <a:pPr marL="263525" indent="-179388">
              <a:lnSpc>
                <a:spcPct val="120000"/>
              </a:lnSpc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</a:rPr>
              <a:t>кафедра теоретических основ радиотехники (ТОР);</a:t>
            </a:r>
          </a:p>
          <a:p>
            <a:pPr marL="263525" indent="-179388">
              <a:lnSpc>
                <a:spcPct val="120000"/>
              </a:lnSpc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</a:rPr>
              <a:t>кафедра радиотехнических и телекоммуникационных систем (РТС)</a:t>
            </a:r>
          </a:p>
          <a:p>
            <a:pPr marL="263525" indent="-179388">
              <a:lnSpc>
                <a:spcPct val="120000"/>
              </a:lnSpc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</a:rPr>
              <a:t>кафедра электротехники и </a:t>
            </a:r>
            <a:r>
              <a:rPr lang="ru-RU" sz="2000" dirty="0" err="1" smtClean="0">
                <a:solidFill>
                  <a:schemeClr val="tx1"/>
                </a:solidFill>
              </a:rPr>
              <a:t>мехатроники</a:t>
            </a:r>
            <a:r>
              <a:rPr lang="ru-RU" sz="2000" dirty="0" smtClean="0">
                <a:solidFill>
                  <a:schemeClr val="tx1"/>
                </a:solidFill>
              </a:rPr>
              <a:t> (</a:t>
            </a:r>
            <a:r>
              <a:rPr lang="ru-RU" sz="2000" dirty="0" err="1" smtClean="0">
                <a:solidFill>
                  <a:schemeClr val="tx1"/>
                </a:solidFill>
              </a:rPr>
              <a:t>ЭиМ</a:t>
            </a:r>
            <a:r>
              <a:rPr lang="ru-RU" sz="2000" dirty="0" smtClean="0">
                <a:solidFill>
                  <a:schemeClr val="tx1"/>
                </a:solidFill>
              </a:rPr>
              <a:t>);</a:t>
            </a:r>
          </a:p>
          <a:p>
            <a:pPr marL="263525" indent="-179388">
              <a:lnSpc>
                <a:spcPct val="120000"/>
              </a:lnSpc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</a:rPr>
              <a:t>кафедра систем автоматического управления (САУ);</a:t>
            </a:r>
          </a:p>
          <a:p>
            <a:pPr marL="263525" indent="-179388">
              <a:lnSpc>
                <a:spcPct val="120000"/>
              </a:lnSpc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</a:rPr>
              <a:t>кафедра летательных аппаратов (ЛА)</a:t>
            </a:r>
            <a:r>
              <a:rPr lang="en-US" sz="2000" dirty="0" smtClean="0">
                <a:solidFill>
                  <a:schemeClr val="tx1"/>
                </a:solidFill>
              </a:rPr>
              <a:t>;</a:t>
            </a:r>
            <a:endParaRPr lang="ru-RU" sz="2000" dirty="0" smtClean="0">
              <a:solidFill>
                <a:schemeClr val="tx1"/>
              </a:solidFill>
            </a:endParaRPr>
          </a:p>
          <a:p>
            <a:pPr marL="263525" indent="-179388">
              <a:lnSpc>
                <a:spcPct val="120000"/>
              </a:lnSpc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</a:rPr>
              <a:t>кафедра инженерной графики и компьютерного дизайна (</a:t>
            </a:r>
            <a:r>
              <a:rPr lang="ru-RU" sz="2000" dirty="0" err="1" smtClean="0">
                <a:solidFill>
                  <a:schemeClr val="tx1"/>
                </a:solidFill>
              </a:rPr>
              <a:t>ИГиКД</a:t>
            </a:r>
            <a:r>
              <a:rPr lang="ru-RU" sz="2000" dirty="0" smtClean="0">
                <a:solidFill>
                  <a:schemeClr val="tx1"/>
                </a:solidFill>
              </a:rPr>
              <a:t>);</a:t>
            </a:r>
          </a:p>
          <a:p>
            <a:pPr marL="263525" indent="-179388">
              <a:lnSpc>
                <a:spcPct val="120000"/>
              </a:lnSpc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</a:rPr>
              <a:t>кафедра встраиваемых и радиоприемных систем (</a:t>
            </a:r>
            <a:r>
              <a:rPr lang="ru-RU" sz="2000" dirty="0" err="1" smtClean="0">
                <a:solidFill>
                  <a:schemeClr val="tx1"/>
                </a:solidFill>
              </a:rPr>
              <a:t>ВиРС</a:t>
            </a:r>
            <a:r>
              <a:rPr lang="ru-RU" sz="2000" dirty="0" smtClean="0">
                <a:solidFill>
                  <a:schemeClr val="tx1"/>
                </a:solidFill>
              </a:rPr>
              <a:t>);</a:t>
            </a:r>
          </a:p>
          <a:p>
            <a:pPr marL="263525" indent="-179388">
              <a:lnSpc>
                <a:spcPct val="120000"/>
              </a:lnSpc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</a:rPr>
              <a:t>кафедра  антенн и радиопередающих устройств (</a:t>
            </a:r>
            <a:r>
              <a:rPr lang="ru-RU" sz="2000" dirty="0" err="1" smtClean="0">
                <a:solidFill>
                  <a:schemeClr val="tx1"/>
                </a:solidFill>
              </a:rPr>
              <a:t>АиРПУ</a:t>
            </a:r>
            <a:r>
              <a:rPr lang="ru-RU" sz="2000" dirty="0" smtClean="0">
                <a:solidFill>
                  <a:schemeClr val="tx1"/>
                </a:solidFill>
              </a:rPr>
              <a:t>);</a:t>
            </a:r>
          </a:p>
          <a:p>
            <a:pPr marL="263525" indent="-179388">
              <a:lnSpc>
                <a:spcPct val="120000"/>
              </a:lnSpc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</a:rPr>
              <a:t>научно-конструкторское бюро моделирующих и управляющих систем (НКБ </a:t>
            </a:r>
            <a:r>
              <a:rPr lang="en-US" sz="2000" dirty="0" smtClean="0">
                <a:solidFill>
                  <a:schemeClr val="tx1"/>
                </a:solidFill>
              </a:rPr>
              <a:t>“</a:t>
            </a:r>
            <a:r>
              <a:rPr lang="ru-RU" sz="2000" dirty="0" smtClean="0">
                <a:solidFill>
                  <a:schemeClr val="tx1"/>
                </a:solidFill>
              </a:rPr>
              <a:t>МИУС</a:t>
            </a:r>
            <a:r>
              <a:rPr lang="en-US" sz="2000" dirty="0" smtClean="0">
                <a:solidFill>
                  <a:schemeClr val="tx1"/>
                </a:solidFill>
              </a:rPr>
              <a:t>”</a:t>
            </a:r>
            <a:r>
              <a:rPr lang="ru-RU" sz="2000" dirty="0" smtClean="0">
                <a:solidFill>
                  <a:schemeClr val="tx1"/>
                </a:solidFill>
              </a:rPr>
              <a:t>);</a:t>
            </a:r>
          </a:p>
          <a:p>
            <a:pPr marL="263525" indent="-179388">
              <a:lnSpc>
                <a:spcPct val="120000"/>
              </a:lnSpc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</a:rPr>
              <a:t>научно-конструкторское бюро цифровой обработки сигналов (НКБ ЦОС);</a:t>
            </a:r>
          </a:p>
          <a:p>
            <a:pPr marL="263525" indent="-179388">
              <a:lnSpc>
                <a:spcPct val="120000"/>
              </a:lnSpc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</a:rPr>
              <a:t>научно-технический центр «</a:t>
            </a:r>
            <a:r>
              <a:rPr lang="ru-RU" sz="2000" dirty="0" err="1" smtClean="0">
                <a:solidFill>
                  <a:schemeClr val="tx1"/>
                </a:solidFill>
              </a:rPr>
              <a:t>Техноцентр</a:t>
            </a:r>
            <a:r>
              <a:rPr lang="ru-RU" sz="2000" dirty="0" smtClean="0">
                <a:solidFill>
                  <a:schemeClr val="tx1"/>
                </a:solidFill>
              </a:rPr>
              <a:t>»;</a:t>
            </a:r>
          </a:p>
          <a:p>
            <a:pPr marL="263525" indent="-179388">
              <a:lnSpc>
                <a:spcPct val="120000"/>
              </a:lnSpc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</a:rPr>
              <a:t>инжиниринговый центр приборостроения, радио- и микроэлектроники.</a:t>
            </a: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850" y="22225"/>
            <a:ext cx="158908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475767" y="276206"/>
            <a:ext cx="5786094" cy="45015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/>
          <a:p>
            <a:pPr algn="ctr"/>
            <a:endParaRPr lang="ru-RU" dirty="0" smtClean="0"/>
          </a:p>
          <a:p>
            <a:pPr algn="ctr">
              <a:lnSpc>
                <a:spcPct val="120000"/>
              </a:lnSpc>
            </a:pP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Партнеры </a:t>
            </a:r>
            <a:r>
              <a:rPr lang="ru-RU" sz="2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ИРТСУ</a:t>
            </a:r>
            <a:endParaRPr lang="ru-RU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20000"/>
              </a:lnSpc>
            </a:pPr>
            <a:r>
              <a:rPr lang="ru-RU" sz="2000" dirty="0" smtClean="0">
                <a:solidFill>
                  <a:schemeClr val="tx1"/>
                </a:solidFill>
              </a:rPr>
              <a:t>Сотрудничество с ведущими предприятиями РФ включает:</a:t>
            </a:r>
          </a:p>
          <a:p>
            <a:pPr algn="ctr">
              <a:lnSpc>
                <a:spcPct val="120000"/>
              </a:lnSpc>
            </a:pPr>
            <a:endParaRPr lang="ru-RU" dirty="0" smtClean="0">
              <a:solidFill>
                <a:schemeClr val="tx1"/>
              </a:solidFill>
            </a:endParaRPr>
          </a:p>
          <a:p>
            <a:pPr marL="263525" indent="-179388">
              <a:lnSpc>
                <a:spcPct val="120000"/>
              </a:lnSpc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</a:rPr>
              <a:t>Целевая подготовку специалистов, трудоустройство выпускников;</a:t>
            </a:r>
          </a:p>
          <a:p>
            <a:pPr marL="263525" indent="-179388">
              <a:lnSpc>
                <a:spcPct val="120000"/>
              </a:lnSpc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</a:rPr>
              <a:t>Повышение квалификации и переподготовку кадров;</a:t>
            </a:r>
          </a:p>
          <a:p>
            <a:pPr marL="263525" indent="-179388">
              <a:lnSpc>
                <a:spcPct val="120000"/>
              </a:lnSpc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</a:rPr>
              <a:t>Проведение совместных мероприятий – выставок, конкурсов и конференций;</a:t>
            </a:r>
          </a:p>
          <a:p>
            <a:pPr marL="263525" indent="-179388">
              <a:lnSpc>
                <a:spcPct val="120000"/>
              </a:lnSpc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</a:rPr>
              <a:t>Выполнение исследований и разработка аппаратуры различного назначения</a:t>
            </a:r>
          </a:p>
          <a:p>
            <a:pPr marL="263525" indent="-179388">
              <a:lnSpc>
                <a:spcPct val="120000"/>
              </a:lnSpc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</a:rPr>
              <a:t>Информационное партнерство, создание базовых кафедр</a:t>
            </a:r>
          </a:p>
          <a:p>
            <a:pPr marL="263525" indent="-179388">
              <a:lnSpc>
                <a:spcPct val="120000"/>
              </a:lnSpc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</a:rPr>
              <a:t>Стажировка и практика студентов на производстве</a:t>
            </a: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</p:txBody>
      </p:sp>
      <p:pic>
        <p:nvPicPr>
          <p:cNvPr id="7" name="Рисунок 6" descr="PRIBOI_LOGO_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4780" y="6347461"/>
            <a:ext cx="2253929" cy="396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logo1.png"/>
          <p:cNvPicPr>
            <a:picLocks noChangeAspect="1"/>
          </p:cNvPicPr>
          <p:nvPr/>
        </p:nvPicPr>
        <p:blipFill>
          <a:blip r:embed="rId5" cstate="print"/>
          <a:srcRect l="-20641" t="-9642" r="-20641" b="-9642"/>
          <a:stretch>
            <a:fillRect/>
          </a:stretch>
        </p:blipFill>
        <p:spPr>
          <a:xfrm>
            <a:off x="1231118" y="5027528"/>
            <a:ext cx="1414609" cy="284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kubannn.png"/>
          <p:cNvPicPr>
            <a:picLocks noChangeAspect="1"/>
          </p:cNvPicPr>
          <p:nvPr/>
        </p:nvPicPr>
        <p:blipFill>
          <a:blip r:embed="rId6" cstate="print"/>
          <a:srcRect l="-3762" r="56900"/>
          <a:stretch>
            <a:fillRect/>
          </a:stretch>
        </p:blipFill>
        <p:spPr>
          <a:xfrm>
            <a:off x="416146" y="719452"/>
            <a:ext cx="787814" cy="752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logo_active.png"/>
          <p:cNvPicPr>
            <a:picLocks noChangeAspect="1"/>
          </p:cNvPicPr>
          <p:nvPr/>
        </p:nvPicPr>
        <p:blipFill>
          <a:blip r:embed="rId7" cstate="print"/>
          <a:srcRect l="-3506" t="-9526" r="-5260" b="-9955"/>
          <a:stretch>
            <a:fillRect/>
          </a:stretch>
        </p:blipFill>
        <p:spPr>
          <a:xfrm>
            <a:off x="2036918" y="5346558"/>
            <a:ext cx="1801285" cy="350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reallab.png"/>
          <p:cNvPicPr>
            <a:picLocks noChangeAspect="1"/>
          </p:cNvPicPr>
          <p:nvPr/>
        </p:nvPicPr>
        <p:blipFill>
          <a:blip r:embed="rId8" cstate="print"/>
          <a:srcRect l="-4748" t="5192" r="-3561" b="5192"/>
          <a:stretch>
            <a:fillRect/>
          </a:stretch>
        </p:blipFill>
        <p:spPr>
          <a:xfrm>
            <a:off x="219873" y="5868544"/>
            <a:ext cx="1677508" cy="3173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Рисунок 23" descr="1485438478_almaz-antey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46347" y="3490814"/>
            <a:ext cx="910953" cy="828266"/>
          </a:xfrm>
          <a:prstGeom prst="rect">
            <a:avLst/>
          </a:prstGeom>
        </p:spPr>
      </p:pic>
      <p:pic>
        <p:nvPicPr>
          <p:cNvPr id="27" name="Рисунок 26" descr="rostvertol_logo_kvadrat.png__206x156_q85_crop_subsampling-2_upscale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617274" y="4968240"/>
            <a:ext cx="1106854" cy="838200"/>
          </a:xfrm>
          <a:prstGeom prst="rect">
            <a:avLst/>
          </a:prstGeom>
        </p:spPr>
      </p:pic>
      <p:pic>
        <p:nvPicPr>
          <p:cNvPr id="28" name="Рисунок 27" descr="лого_МРСК_ква_png.png"/>
          <p:cNvPicPr>
            <a:picLocks noChangeAspect="1"/>
          </p:cNvPicPr>
          <p:nvPr/>
        </p:nvPicPr>
        <p:blipFill>
          <a:blip r:embed="rId11" cstate="print"/>
          <a:srcRect l="4431" t="5697" r="4431" b="5697"/>
          <a:stretch>
            <a:fillRect/>
          </a:stretch>
        </p:blipFill>
        <p:spPr>
          <a:xfrm>
            <a:off x="366807" y="1554480"/>
            <a:ext cx="906909" cy="881729"/>
          </a:xfrm>
          <a:prstGeom prst="rect">
            <a:avLst/>
          </a:prstGeom>
        </p:spPr>
      </p:pic>
      <p:pic>
        <p:nvPicPr>
          <p:cNvPr id="29" name="Рисунок 28" descr="LMvUeZs6yjIростех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-144780" y="4809277"/>
            <a:ext cx="2256817" cy="1119083"/>
          </a:xfrm>
          <a:prstGeom prst="rect">
            <a:avLst/>
          </a:prstGeom>
        </p:spPr>
      </p:pic>
      <p:pic>
        <p:nvPicPr>
          <p:cNvPr id="31" name="Рисунок 30" descr="Raduga-for-site1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532886" y="6251955"/>
            <a:ext cx="2076026" cy="606045"/>
          </a:xfrm>
          <a:prstGeom prst="rect">
            <a:avLst/>
          </a:prstGeom>
        </p:spPr>
      </p:pic>
      <p:pic>
        <p:nvPicPr>
          <p:cNvPr id="35" name="Рисунок 34" descr="08cdb259bb485d09a9908466e5063d711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761977" y="4968240"/>
            <a:ext cx="2109916" cy="914297"/>
          </a:xfrm>
          <a:prstGeom prst="rect">
            <a:avLst/>
          </a:prstGeom>
        </p:spPr>
      </p:pic>
      <p:pic>
        <p:nvPicPr>
          <p:cNvPr id="37" name="Рисунок 36" descr="logo1231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4256528" y="5832421"/>
            <a:ext cx="1077472" cy="345875"/>
          </a:xfrm>
          <a:prstGeom prst="rect">
            <a:avLst/>
          </a:prstGeom>
        </p:spPr>
      </p:pic>
      <p:pic>
        <p:nvPicPr>
          <p:cNvPr id="38" name="Рисунок 37" descr="C6OV3NMXEAABOA51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7246620" y="1819380"/>
            <a:ext cx="1615440" cy="394501"/>
          </a:xfrm>
          <a:prstGeom prst="rect">
            <a:avLst/>
          </a:prstGeom>
        </p:spPr>
      </p:pic>
      <p:pic>
        <p:nvPicPr>
          <p:cNvPr id="39" name="Рисунок 38" descr="1-01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7299960" y="2911713"/>
            <a:ext cx="1562100" cy="381485"/>
          </a:xfrm>
          <a:prstGeom prst="rect">
            <a:avLst/>
          </a:prstGeom>
        </p:spPr>
      </p:pic>
      <p:pic>
        <p:nvPicPr>
          <p:cNvPr id="41" name="Рисунок 40" descr="image31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7299960" y="2365492"/>
            <a:ext cx="1485900" cy="410108"/>
          </a:xfrm>
          <a:prstGeom prst="rect">
            <a:avLst/>
          </a:prstGeom>
        </p:spPr>
      </p:pic>
      <p:pic>
        <p:nvPicPr>
          <p:cNvPr id="42" name="Рисунок 41" descr="logo-irkut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7749540" y="4957534"/>
            <a:ext cx="1135380" cy="959396"/>
          </a:xfrm>
          <a:prstGeom prst="rect">
            <a:avLst/>
          </a:prstGeom>
        </p:spPr>
      </p:pic>
      <p:pic>
        <p:nvPicPr>
          <p:cNvPr id="43" name="Рисунок 42" descr="1fffda442f96d5441f01c45ea17762fc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5082540" y="4586656"/>
            <a:ext cx="1851660" cy="528649"/>
          </a:xfrm>
          <a:prstGeom prst="rect">
            <a:avLst/>
          </a:prstGeom>
        </p:spPr>
      </p:pic>
      <p:pic>
        <p:nvPicPr>
          <p:cNvPr id="44" name="Рисунок 43" descr="Zaglavnaya-Almaz-2_min-_1_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2095500" y="5711235"/>
            <a:ext cx="1737360" cy="575265"/>
          </a:xfrm>
          <a:prstGeom prst="rect">
            <a:avLst/>
          </a:prstGeom>
        </p:spPr>
      </p:pic>
      <p:pic>
        <p:nvPicPr>
          <p:cNvPr id="45" name="Рисунок 44" descr="logo_NKB_VS.gif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5749290" y="5382986"/>
            <a:ext cx="902970" cy="773974"/>
          </a:xfrm>
          <a:prstGeom prst="rect">
            <a:avLst/>
          </a:prstGeom>
        </p:spPr>
      </p:pic>
      <p:pic>
        <p:nvPicPr>
          <p:cNvPr id="47" name="Рисунок 46" descr="img-4u67pt1.png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6516741" y="5791201"/>
            <a:ext cx="1177607" cy="876300"/>
          </a:xfrm>
          <a:prstGeom prst="rect">
            <a:avLst/>
          </a:prstGeom>
        </p:spPr>
      </p:pic>
      <p:pic>
        <p:nvPicPr>
          <p:cNvPr id="48" name="Рисунок 47" descr="1487580771_357231.pn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4686299" y="6303595"/>
            <a:ext cx="1613981" cy="417245"/>
          </a:xfrm>
          <a:prstGeom prst="rect">
            <a:avLst/>
          </a:prstGeom>
        </p:spPr>
      </p:pic>
      <p:pic>
        <p:nvPicPr>
          <p:cNvPr id="50" name="Рисунок 49" descr="86007_big111.png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425548" y="2529839"/>
            <a:ext cx="770792" cy="862835"/>
          </a:xfrm>
          <a:prstGeom prst="rect">
            <a:avLst/>
          </a:prstGeom>
        </p:spPr>
      </p:pic>
      <p:pic>
        <p:nvPicPr>
          <p:cNvPr id="53" name="Рисунок 52" descr="63567e77b3904d677356c28c7465f53e1.png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7254240" y="1179939"/>
            <a:ext cx="1607820" cy="511888"/>
          </a:xfrm>
          <a:prstGeom prst="rect">
            <a:avLst/>
          </a:prstGeom>
        </p:spPr>
      </p:pic>
      <p:pic>
        <p:nvPicPr>
          <p:cNvPr id="54" name="Рисунок 53" descr="logo-oak.png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7170419" y="338828"/>
            <a:ext cx="1665101" cy="720352"/>
          </a:xfrm>
          <a:prstGeom prst="rect">
            <a:avLst/>
          </a:prstGeom>
        </p:spPr>
      </p:pic>
      <p:pic>
        <p:nvPicPr>
          <p:cNvPr id="55" name="Рисунок 54" descr="logo copy.png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273296" y="4513979"/>
            <a:ext cx="1784103" cy="562193"/>
          </a:xfrm>
          <a:prstGeom prst="rect">
            <a:avLst/>
          </a:prstGeom>
        </p:spPr>
      </p:pic>
      <p:pic>
        <p:nvPicPr>
          <p:cNvPr id="56" name="Рисунок 55" descr="1-preview1.png"/>
          <p:cNvPicPr>
            <a:picLocks noChangeAspect="1"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8199120" y="4037429"/>
            <a:ext cx="830580" cy="835750"/>
          </a:xfrm>
          <a:prstGeom prst="rect">
            <a:avLst/>
          </a:prstGeom>
        </p:spPr>
      </p:pic>
      <p:pic>
        <p:nvPicPr>
          <p:cNvPr id="57" name="Рисунок 56" descr="58d8462f7f1.png"/>
          <p:cNvPicPr>
            <a:picLocks noChangeAspect="1"/>
          </p:cNvPicPr>
          <p:nvPr/>
        </p:nvPicPr>
        <p:blipFill>
          <a:blip r:embed="rId30" cstate="print"/>
          <a:stretch>
            <a:fillRect/>
          </a:stretch>
        </p:blipFill>
        <p:spPr>
          <a:xfrm>
            <a:off x="6973822" y="4069079"/>
            <a:ext cx="1080518" cy="643129"/>
          </a:xfrm>
          <a:prstGeom prst="rect">
            <a:avLst/>
          </a:prstGeom>
        </p:spPr>
      </p:pic>
      <p:pic>
        <p:nvPicPr>
          <p:cNvPr id="59" name="Рисунок 58" descr="40a7932779fb9c42f722c4d17a91fb571.png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7101840" y="3425962"/>
            <a:ext cx="1760220" cy="435357"/>
          </a:xfrm>
          <a:prstGeom prst="rect">
            <a:avLst/>
          </a:prstGeom>
        </p:spPr>
      </p:pic>
      <p:pic>
        <p:nvPicPr>
          <p:cNvPr id="60" name="Рисунок 59" descr="hwUNr4_6Xf81.png"/>
          <p:cNvPicPr>
            <a:picLocks noChangeAspect="1"/>
          </p:cNvPicPr>
          <p:nvPr/>
        </p:nvPicPr>
        <p:blipFill>
          <a:blip r:embed="rId32" cstate="print"/>
          <a:stretch>
            <a:fillRect/>
          </a:stretch>
        </p:blipFill>
        <p:spPr>
          <a:xfrm>
            <a:off x="2604036" y="4561042"/>
            <a:ext cx="1419324" cy="571089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d17dc64c12-1_870x580.jpg"/>
          <p:cNvPicPr>
            <a:picLocks noChangeAspect="1"/>
          </p:cNvPicPr>
          <p:nvPr/>
        </p:nvPicPr>
        <p:blipFill>
          <a:blip r:embed="rId3" cstate="print">
            <a:lum bright="-9000"/>
          </a:blip>
          <a:srcRect t="5865" b="18246"/>
          <a:stretch>
            <a:fillRect/>
          </a:stretch>
        </p:blipFill>
        <p:spPr>
          <a:xfrm>
            <a:off x="-4713" y="-9907"/>
            <a:ext cx="9148713" cy="4628387"/>
          </a:xfrm>
          <a:prstGeom prst="rect">
            <a:avLst/>
          </a:prstGeom>
        </p:spPr>
      </p:pic>
      <p:pic>
        <p:nvPicPr>
          <p:cNvPr id="4100" name="Picture 10" descr="https://taxi-atlas.com/wp-content/uploads/2017/04/6_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81650" y="96296"/>
            <a:ext cx="1803056" cy="1072627"/>
          </a:xfrm>
          <a:prstGeom prst="rect">
            <a:avLst/>
          </a:prstGeom>
          <a:noFill/>
          <a:ln w="1270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2" descr="http://photo.foto-planeta.com/view/4/5/5/2/taganrog-45523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71259" y="94463"/>
            <a:ext cx="963164" cy="1439552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4" descr="https://www.tourprom.ru/site_media/images/upload/2016/3/31/poiphoto/p4_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39" r="6985"/>
          <a:stretch>
            <a:fillRect/>
          </a:stretch>
        </p:blipFill>
        <p:spPr bwMode="auto">
          <a:xfrm>
            <a:off x="4922410" y="94465"/>
            <a:ext cx="987972" cy="1439550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6" descr="http://photo.foto-planeta.com/view/4/5/5/2/taganrog-45526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673"/>
          <a:stretch>
            <a:fillRect/>
          </a:stretch>
        </p:blipFill>
        <p:spPr bwMode="auto">
          <a:xfrm>
            <a:off x="5949950" y="93301"/>
            <a:ext cx="990131" cy="1441526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8" descr="https://otvet.imgsmail.ru/download/875a8375f91de049494d6073098e8a2f_f45d6169376b6c2d34f9970a689c164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369" r="9553" b="2511"/>
          <a:stretch>
            <a:fillRect/>
          </a:stretch>
        </p:blipFill>
        <p:spPr bwMode="auto">
          <a:xfrm>
            <a:off x="7972996" y="94364"/>
            <a:ext cx="977230" cy="1439651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7" name="Прямоугольник 2"/>
          <p:cNvSpPr>
            <a:spLocks noChangeArrowheads="1"/>
          </p:cNvSpPr>
          <p:nvPr/>
        </p:nvSpPr>
        <p:spPr bwMode="auto">
          <a:xfrm>
            <a:off x="0" y="4562573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/>
          <a:p>
            <a:pPr indent="447675" algn="just" eaLnBrk="1" hangingPunct="1"/>
            <a:r>
              <a:rPr lang="ru-RU" altLang="ru-RU" sz="1500" b="1" dirty="0" smtClean="0">
                <a:latin typeface="+mn-lt"/>
              </a:rPr>
              <a:t>Таганрог</a:t>
            </a:r>
            <a:r>
              <a:rPr lang="ru-RU" altLang="ru-RU" sz="1500" dirty="0" smtClean="0">
                <a:latin typeface="+mn-lt"/>
              </a:rPr>
              <a:t> (основан Петром I в 1698 году) — южный приморский город, второй по численности населения город Ростовской области, важный промышленный центр Ростовской области и Южного федерального округа. В городе больше сотни промышленных предприятий, научных и образовательных организаций, из которых более 20 — крупные, например, </a:t>
            </a:r>
            <a:r>
              <a:rPr lang="ru-RU" altLang="ru-RU" sz="1500" dirty="0" err="1" smtClean="0">
                <a:latin typeface="+mn-lt"/>
              </a:rPr>
              <a:t>Тагмет</a:t>
            </a:r>
            <a:r>
              <a:rPr lang="ru-RU" altLang="ru-RU" sz="1500" dirty="0" smtClean="0">
                <a:latin typeface="+mn-lt"/>
              </a:rPr>
              <a:t>, ТАНТК им. </a:t>
            </a:r>
            <a:r>
              <a:rPr lang="ru-RU" altLang="ru-RU" sz="1500" dirty="0" err="1" smtClean="0">
                <a:latin typeface="+mn-lt"/>
              </a:rPr>
              <a:t>Бериева</a:t>
            </a:r>
            <a:r>
              <a:rPr lang="ru-RU" altLang="ru-RU" sz="1500" dirty="0" smtClean="0">
                <a:latin typeface="+mn-lt"/>
              </a:rPr>
              <a:t>, ТННИС, Красный котельщик и т.д. История города помнит множество выдающихся личностей, внесших заметный вклад в развитие промышленного и культурного потенциала города. Среди них есть сотрудники и выпускники нашего вуза. Город имеет развитые транспортные коммуникации с расположенным в 60 км к востоку Ростовом-на-Дону, что обеспечивает широкий спектр возможностей трудоустройства и проведения досуга для жителей города. Таганрог </a:t>
            </a:r>
            <a:r>
              <a:rPr lang="ru-RU" altLang="ru-RU" sz="1500" dirty="0">
                <a:latin typeface="+mn-lt"/>
              </a:rPr>
              <a:t>является крупным научным, историческим, культурным, промышленным центром Юга </a:t>
            </a:r>
            <a:r>
              <a:rPr lang="ru-RU" altLang="ru-RU" sz="1500" dirty="0" smtClean="0">
                <a:latin typeface="+mn-lt"/>
              </a:rPr>
              <a:t>России.</a:t>
            </a:r>
            <a:endParaRPr lang="ru-RU" altLang="ru-RU" sz="1500" dirty="0">
              <a:latin typeface="+mn-lt"/>
            </a:endParaRPr>
          </a:p>
          <a:p>
            <a:pPr eaLnBrk="1" hangingPunct="1"/>
            <a:endParaRPr lang="ru-RU" altLang="ru-RU" dirty="0">
              <a:solidFill>
                <a:srgbClr val="222222"/>
              </a:solidFill>
              <a:latin typeface="Arial" charset="0"/>
            </a:endParaRPr>
          </a:p>
          <a:p>
            <a:pPr eaLnBrk="1" hangingPunct="1"/>
            <a:endParaRPr lang="ru-RU" altLang="ru-RU" dirty="0">
              <a:solidFill>
                <a:srgbClr val="222222"/>
              </a:solidFill>
              <a:latin typeface="Arial" charset="0"/>
            </a:endParaRPr>
          </a:p>
        </p:txBody>
      </p:sp>
      <p:pic>
        <p:nvPicPr>
          <p:cNvPr id="4098" name="Рисунок 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850" y="0"/>
            <a:ext cx="1589088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850" y="22225"/>
            <a:ext cx="158908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2090" y="460767"/>
            <a:ext cx="8786812" cy="5509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Преимущества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обучения в ИРТСУ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latin typeface="+mn-lt"/>
              <a:cs typeface="+mn-cs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2400" dirty="0">
                <a:latin typeface="+mn-lt"/>
                <a:cs typeface="+mn-cs"/>
              </a:rPr>
              <a:t>востребованные на рынке труда направления подготовки и специальности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2400" dirty="0">
                <a:latin typeface="+mn-lt"/>
                <a:cs typeface="+mn-cs"/>
              </a:rPr>
              <a:t>долголетние традиции технического образования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2400" dirty="0">
                <a:latin typeface="+mn-lt"/>
                <a:cs typeface="+mn-cs"/>
              </a:rPr>
              <a:t>инновационные технологии инженерного образования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2400" dirty="0">
                <a:latin typeface="+mn-lt"/>
                <a:cs typeface="+mn-cs"/>
              </a:rPr>
              <a:t>мощная современная лабораторная база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2400" dirty="0">
                <a:latin typeface="+mn-lt"/>
                <a:cs typeface="+mn-cs"/>
              </a:rPr>
              <a:t>современные библиотечные ресурсы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2400" dirty="0">
                <a:latin typeface="+mn-lt"/>
                <a:cs typeface="+mn-cs"/>
              </a:rPr>
              <a:t>широкий спектр студенческих научных лабораторий и конструкторских бюро в рамках признанных научных школ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2400" dirty="0">
                <a:latin typeface="+mn-lt"/>
                <a:cs typeface="+mn-cs"/>
              </a:rPr>
              <a:t>участие в международных проектах академической мобильности </a:t>
            </a:r>
            <a:r>
              <a:rPr lang="ru-RU" sz="2400" dirty="0" smtClean="0">
                <a:latin typeface="+mn-lt"/>
                <a:cs typeface="+mn-cs"/>
              </a:rPr>
              <a:t>студентов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2400" dirty="0" smtClean="0"/>
              <a:t>единая локальная компьютерная сеть учебно-лабораторных корпусов и студенческого кампуса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2400" dirty="0" smtClean="0"/>
              <a:t>общедоступный </a:t>
            </a:r>
            <a:r>
              <a:rPr lang="ru-RU" sz="2400" dirty="0" err="1" smtClean="0"/>
              <a:t>Wi-Fi</a:t>
            </a:r>
            <a:r>
              <a:rPr lang="ru-RU" sz="2400" dirty="0" smtClean="0"/>
              <a:t> в учебных корпусах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2469</TotalTime>
  <Words>1292</Words>
  <Application>Microsoft Office PowerPoint</Application>
  <PresentationFormat>Экран (4:3)</PresentationFormat>
  <Paragraphs>245</Paragraphs>
  <Slides>18</Slides>
  <Notes>14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Тема Office</vt:lpstr>
      <vt:lpstr>Документ</vt:lpstr>
      <vt:lpstr>Слайд 1</vt:lpstr>
      <vt:lpstr>Слайд 2</vt:lpstr>
      <vt:lpstr>Слайд 3</vt:lpstr>
      <vt:lpstr>Репутация Южного федерального университета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Илья Тройченков</dc:creator>
  <cp:lastModifiedBy>1</cp:lastModifiedBy>
  <cp:revision>298</cp:revision>
  <cp:lastPrinted>2017-10-25T12:40:28Z</cp:lastPrinted>
  <dcterms:created xsi:type="dcterms:W3CDTF">2014-11-08T12:14:51Z</dcterms:created>
  <dcterms:modified xsi:type="dcterms:W3CDTF">2021-11-23T19:24:27Z</dcterms:modified>
</cp:coreProperties>
</file>