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6" r:id="rId4"/>
    <p:sldId id="258" r:id="rId5"/>
    <p:sldId id="267" r:id="rId6"/>
    <p:sldId id="259" r:id="rId7"/>
    <p:sldId id="268" r:id="rId8"/>
    <p:sldId id="260" r:id="rId9"/>
    <p:sldId id="262" r:id="rId10"/>
    <p:sldId id="271" r:id="rId11"/>
    <p:sldId id="269" r:id="rId12"/>
    <p:sldId id="263" r:id="rId13"/>
    <p:sldId id="270" r:id="rId14"/>
    <p:sldId id="264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1100"/>
    <a:srgbClr val="EA3800"/>
    <a:srgbClr val="CC3300"/>
    <a:srgbClr val="CCFF33"/>
    <a:srgbClr val="33CCFF"/>
    <a:srgbClr val="3399FF"/>
    <a:srgbClr val="3A64B8"/>
    <a:srgbClr val="4771C5"/>
    <a:srgbClr val="0066FF"/>
    <a:srgbClr val="FF2F5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69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6A3C60-6DA4-43E3-B89B-479B434F134B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925F92-1628-44BA-BA70-35462E79BA3E}">
      <dgm:prSet phldrT="[Текст]"/>
      <dgm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ru-RU" dirty="0" smtClean="0"/>
            <a:t>По направлению "Электроэнергетика и электротехника" осуществляется подготовка: </a:t>
          </a:r>
          <a:endParaRPr lang="ru-RU" dirty="0"/>
        </a:p>
      </dgm:t>
    </dgm:pt>
    <dgm:pt modelId="{7D3735E6-3373-45F5-A076-32C9E12BC509}" type="parTrans" cxnId="{4B731DAA-822E-4F27-81CF-62B3B4D8D878}">
      <dgm:prSet/>
      <dgm:spPr/>
      <dgm:t>
        <a:bodyPr/>
        <a:lstStyle/>
        <a:p>
          <a:endParaRPr lang="ru-RU"/>
        </a:p>
      </dgm:t>
    </dgm:pt>
    <dgm:pt modelId="{9A628D51-1716-4B3F-B295-A172A44DFE78}" type="sibTrans" cxnId="{4B731DAA-822E-4F27-81CF-62B3B4D8D878}">
      <dgm:prSet/>
      <dgm:spPr/>
      <dgm:t>
        <a:bodyPr/>
        <a:lstStyle/>
        <a:p>
          <a:endParaRPr lang="ru-RU"/>
        </a:p>
      </dgm:t>
    </dgm:pt>
    <dgm:pt modelId="{4C46D6CC-781D-4597-BEC1-E3A863A748D0}">
      <dgm:prSet phldrT="[Текст]"/>
      <dgm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ru-RU" dirty="0" smtClean="0"/>
            <a:t>Бакалавры</a:t>
          </a:r>
          <a:endParaRPr lang="ru-RU" dirty="0"/>
        </a:p>
      </dgm:t>
    </dgm:pt>
    <dgm:pt modelId="{664C5D1A-EFBB-462C-930A-2EFB386C2A51}" type="parTrans" cxnId="{4EC8AC96-A017-49FA-B5D2-484AF0ECA2A0}">
      <dgm:prSet/>
      <dgm:spPr/>
      <dgm:t>
        <a:bodyPr/>
        <a:lstStyle/>
        <a:p>
          <a:endParaRPr lang="ru-RU"/>
        </a:p>
      </dgm:t>
    </dgm:pt>
    <dgm:pt modelId="{C79AC519-BAD7-48FD-A0A2-6DBDB049F8A2}" type="sibTrans" cxnId="{4EC8AC96-A017-49FA-B5D2-484AF0ECA2A0}">
      <dgm:prSet/>
      <dgm:spPr/>
      <dgm:t>
        <a:bodyPr/>
        <a:lstStyle/>
        <a:p>
          <a:endParaRPr lang="ru-RU"/>
        </a:p>
      </dgm:t>
    </dgm:pt>
    <dgm:pt modelId="{86226627-F321-4CB7-A595-29365969FCB5}">
      <dgm:prSet phldrT="[Текст]"/>
      <dgm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ru-RU" dirty="0" smtClean="0"/>
            <a:t>очная (4 года) </a:t>
          </a:r>
          <a:endParaRPr lang="ru-RU" dirty="0"/>
        </a:p>
      </dgm:t>
    </dgm:pt>
    <dgm:pt modelId="{90AB6822-2675-48C1-B329-29A1A3E1EA97}" type="parTrans" cxnId="{6B69B17A-ED4B-4439-AC0C-F0CD459EF2BF}">
      <dgm:prSet/>
      <dgm:spPr/>
      <dgm:t>
        <a:bodyPr/>
        <a:lstStyle/>
        <a:p>
          <a:endParaRPr lang="ru-RU"/>
        </a:p>
      </dgm:t>
    </dgm:pt>
    <dgm:pt modelId="{657A29DB-1BAD-4B7D-A30E-FBE52CD732D2}" type="sibTrans" cxnId="{6B69B17A-ED4B-4439-AC0C-F0CD459EF2BF}">
      <dgm:prSet/>
      <dgm:spPr/>
      <dgm:t>
        <a:bodyPr/>
        <a:lstStyle/>
        <a:p>
          <a:endParaRPr lang="ru-RU"/>
        </a:p>
      </dgm:t>
    </dgm:pt>
    <dgm:pt modelId="{F7338F3C-59C2-4C6B-A584-CB49FF17C866}">
      <dgm:prSet phldrT="[Текст]"/>
      <dgm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ru-RU" dirty="0" smtClean="0"/>
            <a:t>заочная (5 лет) </a:t>
          </a:r>
          <a:endParaRPr lang="ru-RU" dirty="0"/>
        </a:p>
      </dgm:t>
    </dgm:pt>
    <dgm:pt modelId="{42212D9F-78AF-4BEB-B2F9-719BD4669C41}" type="parTrans" cxnId="{41F0E1FB-E54A-47E1-A924-625D02289EB5}">
      <dgm:prSet/>
      <dgm:spPr/>
      <dgm:t>
        <a:bodyPr/>
        <a:lstStyle/>
        <a:p>
          <a:endParaRPr lang="ru-RU"/>
        </a:p>
      </dgm:t>
    </dgm:pt>
    <dgm:pt modelId="{025AD61D-1763-4E7C-8585-EC24A4B11BE1}" type="sibTrans" cxnId="{41F0E1FB-E54A-47E1-A924-625D02289EB5}">
      <dgm:prSet/>
      <dgm:spPr/>
      <dgm:t>
        <a:bodyPr/>
        <a:lstStyle/>
        <a:p>
          <a:endParaRPr lang="ru-RU"/>
        </a:p>
      </dgm:t>
    </dgm:pt>
    <dgm:pt modelId="{17C105C4-57C1-4CA0-8346-316EE4C9CF50}">
      <dgm:prSet phldrT="[Текст]"/>
      <dgm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ru-RU" dirty="0" smtClean="0"/>
            <a:t>Магистры</a:t>
          </a:r>
          <a:endParaRPr lang="ru-RU" dirty="0"/>
        </a:p>
      </dgm:t>
    </dgm:pt>
    <dgm:pt modelId="{666EEC27-FA83-4169-8973-CD1FFE0FFC69}" type="parTrans" cxnId="{E71954AC-F639-455C-A488-193FA1F6A0C0}">
      <dgm:prSet/>
      <dgm:spPr/>
      <dgm:t>
        <a:bodyPr/>
        <a:lstStyle/>
        <a:p>
          <a:endParaRPr lang="ru-RU"/>
        </a:p>
      </dgm:t>
    </dgm:pt>
    <dgm:pt modelId="{12E126BE-19E8-4DD9-A472-41428D398D99}" type="sibTrans" cxnId="{E71954AC-F639-455C-A488-193FA1F6A0C0}">
      <dgm:prSet/>
      <dgm:spPr/>
      <dgm:t>
        <a:bodyPr/>
        <a:lstStyle/>
        <a:p>
          <a:endParaRPr lang="ru-RU"/>
        </a:p>
      </dgm:t>
    </dgm:pt>
    <dgm:pt modelId="{FF1AD27B-2ABE-4A80-A868-96A4B3367001}">
      <dgm:prSet phldrT="[Текст]"/>
      <dgm:spPr>
        <a:ln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</dgm:spPr>
      <dgm:t>
        <a:bodyPr/>
        <a:lstStyle/>
        <a:p>
          <a:r>
            <a:rPr lang="ru-RU" dirty="0" smtClean="0"/>
            <a:t>очная (2 года) </a:t>
          </a:r>
          <a:endParaRPr lang="ru-RU" dirty="0"/>
        </a:p>
      </dgm:t>
    </dgm:pt>
    <dgm:pt modelId="{510209DD-767A-452A-A623-3FFD332CB62D}" type="parTrans" cxnId="{2C522BF2-47FF-4F4F-9734-3611265CD749}">
      <dgm:prSet/>
      <dgm:spPr/>
      <dgm:t>
        <a:bodyPr/>
        <a:lstStyle/>
        <a:p>
          <a:endParaRPr lang="ru-RU"/>
        </a:p>
      </dgm:t>
    </dgm:pt>
    <dgm:pt modelId="{F6C05E2A-FCBC-4087-ADF1-DB1402FEB4DC}" type="sibTrans" cxnId="{2C522BF2-47FF-4F4F-9734-3611265CD749}">
      <dgm:prSet/>
      <dgm:spPr/>
      <dgm:t>
        <a:bodyPr/>
        <a:lstStyle/>
        <a:p>
          <a:endParaRPr lang="ru-RU"/>
        </a:p>
      </dgm:t>
    </dgm:pt>
    <dgm:pt modelId="{EA089092-FF4C-48A3-AC8F-F4B0EBE98FEE}" type="pres">
      <dgm:prSet presAssocID="{D36A3C60-6DA4-43E3-B89B-479B434F134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E179700-0798-4847-A15F-D7AAB80B3878}" type="pres">
      <dgm:prSet presAssocID="{8C925F92-1628-44BA-BA70-35462E79BA3E}" presName="vertOne" presStyleCnt="0"/>
      <dgm:spPr/>
    </dgm:pt>
    <dgm:pt modelId="{4312B9C4-D439-45A2-ACB4-BD5AC2CEFDF8}" type="pres">
      <dgm:prSet presAssocID="{8C925F92-1628-44BA-BA70-35462E79BA3E}" presName="txOne" presStyleLbl="node0" presStyleIdx="0" presStyleCnt="1" custLinFactY="-243531" custLinFactNeighborX="864" custLinFactNeighborY="-3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CF8EA9E-A67A-41EC-B718-746AC1F8CE12}" type="pres">
      <dgm:prSet presAssocID="{8C925F92-1628-44BA-BA70-35462E79BA3E}" presName="parTransOne" presStyleCnt="0"/>
      <dgm:spPr/>
    </dgm:pt>
    <dgm:pt modelId="{32300894-F663-47EC-9C15-4514C4481CDC}" type="pres">
      <dgm:prSet presAssocID="{8C925F92-1628-44BA-BA70-35462E79BA3E}" presName="horzOne" presStyleCnt="0"/>
      <dgm:spPr/>
    </dgm:pt>
    <dgm:pt modelId="{64054D08-D501-4BE5-9EFB-BDB70877ABCE}" type="pres">
      <dgm:prSet presAssocID="{4C46D6CC-781D-4597-BEC1-E3A863A748D0}" presName="vertTwo" presStyleCnt="0"/>
      <dgm:spPr/>
    </dgm:pt>
    <dgm:pt modelId="{133EC145-595C-4D71-819B-522D875FEA6B}" type="pres">
      <dgm:prSet presAssocID="{4C46D6CC-781D-4597-BEC1-E3A863A748D0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0ADA6D0-0266-4CCD-9698-64AE8DA34261}" type="pres">
      <dgm:prSet presAssocID="{4C46D6CC-781D-4597-BEC1-E3A863A748D0}" presName="parTransTwo" presStyleCnt="0"/>
      <dgm:spPr/>
    </dgm:pt>
    <dgm:pt modelId="{8BB31A9D-F41C-4004-A6C4-118CA694183F}" type="pres">
      <dgm:prSet presAssocID="{4C46D6CC-781D-4597-BEC1-E3A863A748D0}" presName="horzTwo" presStyleCnt="0"/>
      <dgm:spPr/>
    </dgm:pt>
    <dgm:pt modelId="{4DBCFC9D-B0BE-4FE2-8057-969CBADE8E04}" type="pres">
      <dgm:prSet presAssocID="{86226627-F321-4CB7-A595-29365969FCB5}" presName="vertThree" presStyleCnt="0"/>
      <dgm:spPr/>
    </dgm:pt>
    <dgm:pt modelId="{BA5A200B-CCF7-4F52-A0AE-ED52AE438771}" type="pres">
      <dgm:prSet presAssocID="{86226627-F321-4CB7-A595-29365969FCB5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35774E-744B-4553-AED7-BAFE4D0A35F1}" type="pres">
      <dgm:prSet presAssocID="{86226627-F321-4CB7-A595-29365969FCB5}" presName="horzThree" presStyleCnt="0"/>
      <dgm:spPr/>
    </dgm:pt>
    <dgm:pt modelId="{FC94EFD0-16CC-4C2C-B967-EFD97260F32F}" type="pres">
      <dgm:prSet presAssocID="{657A29DB-1BAD-4B7D-A30E-FBE52CD732D2}" presName="sibSpaceThree" presStyleCnt="0"/>
      <dgm:spPr/>
    </dgm:pt>
    <dgm:pt modelId="{CB4DC2A2-0E42-4A8E-B681-380FA55C2740}" type="pres">
      <dgm:prSet presAssocID="{F7338F3C-59C2-4C6B-A584-CB49FF17C866}" presName="vertThree" presStyleCnt="0"/>
      <dgm:spPr/>
    </dgm:pt>
    <dgm:pt modelId="{9C85714F-48F3-4707-A33A-6D2C4C7D7296}" type="pres">
      <dgm:prSet presAssocID="{F7338F3C-59C2-4C6B-A584-CB49FF17C866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532093-E958-4516-BF2E-8BE72A722B1B}" type="pres">
      <dgm:prSet presAssocID="{F7338F3C-59C2-4C6B-A584-CB49FF17C866}" presName="horzThree" presStyleCnt="0"/>
      <dgm:spPr/>
    </dgm:pt>
    <dgm:pt modelId="{0B247E01-4311-4C4A-A76D-FE500BDE2C27}" type="pres">
      <dgm:prSet presAssocID="{C79AC519-BAD7-48FD-A0A2-6DBDB049F8A2}" presName="sibSpaceTwo" presStyleCnt="0"/>
      <dgm:spPr/>
    </dgm:pt>
    <dgm:pt modelId="{F6C2F3AF-F93B-417B-A408-2E005500EB7C}" type="pres">
      <dgm:prSet presAssocID="{17C105C4-57C1-4CA0-8346-316EE4C9CF50}" presName="vertTwo" presStyleCnt="0"/>
      <dgm:spPr/>
    </dgm:pt>
    <dgm:pt modelId="{2161D63B-1CFE-4420-9C55-6580DFC2A75A}" type="pres">
      <dgm:prSet presAssocID="{17C105C4-57C1-4CA0-8346-316EE4C9CF50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7BD8B8-D8FA-45C1-8429-F799FBDE0A1D}" type="pres">
      <dgm:prSet presAssocID="{17C105C4-57C1-4CA0-8346-316EE4C9CF50}" presName="parTransTwo" presStyleCnt="0"/>
      <dgm:spPr/>
    </dgm:pt>
    <dgm:pt modelId="{F14D2867-EE92-4706-9CD0-4322D9C8FD0A}" type="pres">
      <dgm:prSet presAssocID="{17C105C4-57C1-4CA0-8346-316EE4C9CF50}" presName="horzTwo" presStyleCnt="0"/>
      <dgm:spPr/>
    </dgm:pt>
    <dgm:pt modelId="{27074A7D-8AB6-43FA-AB62-AFCAD3FCDE28}" type="pres">
      <dgm:prSet presAssocID="{FF1AD27B-2ABE-4A80-A868-96A4B3367001}" presName="vertThree" presStyleCnt="0"/>
      <dgm:spPr/>
    </dgm:pt>
    <dgm:pt modelId="{481A1E7E-A8F5-42B4-B3A5-40F51A4505DC}" type="pres">
      <dgm:prSet presAssocID="{FF1AD27B-2ABE-4A80-A868-96A4B3367001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9A97EA3-9A0A-4053-837B-7F8EE5F2936B}" type="pres">
      <dgm:prSet presAssocID="{FF1AD27B-2ABE-4A80-A868-96A4B3367001}" presName="horzThree" presStyleCnt="0"/>
      <dgm:spPr/>
    </dgm:pt>
  </dgm:ptLst>
  <dgm:cxnLst>
    <dgm:cxn modelId="{6B69B17A-ED4B-4439-AC0C-F0CD459EF2BF}" srcId="{4C46D6CC-781D-4597-BEC1-E3A863A748D0}" destId="{86226627-F321-4CB7-A595-29365969FCB5}" srcOrd="0" destOrd="0" parTransId="{90AB6822-2675-48C1-B329-29A1A3E1EA97}" sibTransId="{657A29DB-1BAD-4B7D-A30E-FBE52CD732D2}"/>
    <dgm:cxn modelId="{A50B5B18-B95C-4CE2-A9BD-BC87BF0BFF35}" type="presOf" srcId="{FF1AD27B-2ABE-4A80-A868-96A4B3367001}" destId="{481A1E7E-A8F5-42B4-B3A5-40F51A4505DC}" srcOrd="0" destOrd="0" presId="urn:microsoft.com/office/officeart/2005/8/layout/hierarchy4"/>
    <dgm:cxn modelId="{97EFA1AE-FCCB-4D93-A57C-ADA1933A562B}" type="presOf" srcId="{D36A3C60-6DA4-43E3-B89B-479B434F134B}" destId="{EA089092-FF4C-48A3-AC8F-F4B0EBE98FEE}" srcOrd="0" destOrd="0" presId="urn:microsoft.com/office/officeart/2005/8/layout/hierarchy4"/>
    <dgm:cxn modelId="{BCF9B638-982C-4C2A-AC21-B4B469A6B5E8}" type="presOf" srcId="{86226627-F321-4CB7-A595-29365969FCB5}" destId="{BA5A200B-CCF7-4F52-A0AE-ED52AE438771}" srcOrd="0" destOrd="0" presId="urn:microsoft.com/office/officeart/2005/8/layout/hierarchy4"/>
    <dgm:cxn modelId="{562935F4-E889-4D0E-8A9C-8B6260C12CEB}" type="presOf" srcId="{F7338F3C-59C2-4C6B-A584-CB49FF17C866}" destId="{9C85714F-48F3-4707-A33A-6D2C4C7D7296}" srcOrd="0" destOrd="0" presId="urn:microsoft.com/office/officeart/2005/8/layout/hierarchy4"/>
    <dgm:cxn modelId="{2C522BF2-47FF-4F4F-9734-3611265CD749}" srcId="{17C105C4-57C1-4CA0-8346-316EE4C9CF50}" destId="{FF1AD27B-2ABE-4A80-A868-96A4B3367001}" srcOrd="0" destOrd="0" parTransId="{510209DD-767A-452A-A623-3FFD332CB62D}" sibTransId="{F6C05E2A-FCBC-4087-ADF1-DB1402FEB4DC}"/>
    <dgm:cxn modelId="{652AE056-9532-411D-97E0-8CCC2BD08518}" type="presOf" srcId="{4C46D6CC-781D-4597-BEC1-E3A863A748D0}" destId="{133EC145-595C-4D71-819B-522D875FEA6B}" srcOrd="0" destOrd="0" presId="urn:microsoft.com/office/officeart/2005/8/layout/hierarchy4"/>
    <dgm:cxn modelId="{41F0E1FB-E54A-47E1-A924-625D02289EB5}" srcId="{4C46D6CC-781D-4597-BEC1-E3A863A748D0}" destId="{F7338F3C-59C2-4C6B-A584-CB49FF17C866}" srcOrd="1" destOrd="0" parTransId="{42212D9F-78AF-4BEB-B2F9-719BD4669C41}" sibTransId="{025AD61D-1763-4E7C-8585-EC24A4B11BE1}"/>
    <dgm:cxn modelId="{E71954AC-F639-455C-A488-193FA1F6A0C0}" srcId="{8C925F92-1628-44BA-BA70-35462E79BA3E}" destId="{17C105C4-57C1-4CA0-8346-316EE4C9CF50}" srcOrd="1" destOrd="0" parTransId="{666EEC27-FA83-4169-8973-CD1FFE0FFC69}" sibTransId="{12E126BE-19E8-4DD9-A472-41428D398D99}"/>
    <dgm:cxn modelId="{4EC8AC96-A017-49FA-B5D2-484AF0ECA2A0}" srcId="{8C925F92-1628-44BA-BA70-35462E79BA3E}" destId="{4C46D6CC-781D-4597-BEC1-E3A863A748D0}" srcOrd="0" destOrd="0" parTransId="{664C5D1A-EFBB-462C-930A-2EFB386C2A51}" sibTransId="{C79AC519-BAD7-48FD-A0A2-6DBDB049F8A2}"/>
    <dgm:cxn modelId="{17BFB6BF-1A67-451E-823E-BBA7B17BBBC9}" type="presOf" srcId="{8C925F92-1628-44BA-BA70-35462E79BA3E}" destId="{4312B9C4-D439-45A2-ACB4-BD5AC2CEFDF8}" srcOrd="0" destOrd="0" presId="urn:microsoft.com/office/officeart/2005/8/layout/hierarchy4"/>
    <dgm:cxn modelId="{2946DAF7-E093-4994-939D-268199B0D65E}" type="presOf" srcId="{17C105C4-57C1-4CA0-8346-316EE4C9CF50}" destId="{2161D63B-1CFE-4420-9C55-6580DFC2A75A}" srcOrd="0" destOrd="0" presId="urn:microsoft.com/office/officeart/2005/8/layout/hierarchy4"/>
    <dgm:cxn modelId="{4B731DAA-822E-4F27-81CF-62B3B4D8D878}" srcId="{D36A3C60-6DA4-43E3-B89B-479B434F134B}" destId="{8C925F92-1628-44BA-BA70-35462E79BA3E}" srcOrd="0" destOrd="0" parTransId="{7D3735E6-3373-45F5-A076-32C9E12BC509}" sibTransId="{9A628D51-1716-4B3F-B295-A172A44DFE78}"/>
    <dgm:cxn modelId="{D0D0EE91-E8E8-4B19-A9C9-71F65702102C}" type="presParOf" srcId="{EA089092-FF4C-48A3-AC8F-F4B0EBE98FEE}" destId="{FE179700-0798-4847-A15F-D7AAB80B3878}" srcOrd="0" destOrd="0" presId="urn:microsoft.com/office/officeart/2005/8/layout/hierarchy4"/>
    <dgm:cxn modelId="{EC3C0F9F-80EA-44D8-B903-6CDF999244EA}" type="presParOf" srcId="{FE179700-0798-4847-A15F-D7AAB80B3878}" destId="{4312B9C4-D439-45A2-ACB4-BD5AC2CEFDF8}" srcOrd="0" destOrd="0" presId="urn:microsoft.com/office/officeart/2005/8/layout/hierarchy4"/>
    <dgm:cxn modelId="{1F80CBFF-9B71-40F9-A90F-279407E01834}" type="presParOf" srcId="{FE179700-0798-4847-A15F-D7AAB80B3878}" destId="{1CF8EA9E-A67A-41EC-B718-746AC1F8CE12}" srcOrd="1" destOrd="0" presId="urn:microsoft.com/office/officeart/2005/8/layout/hierarchy4"/>
    <dgm:cxn modelId="{67F63833-4C73-4186-943C-B1C2789D4A77}" type="presParOf" srcId="{FE179700-0798-4847-A15F-D7AAB80B3878}" destId="{32300894-F663-47EC-9C15-4514C4481CDC}" srcOrd="2" destOrd="0" presId="urn:microsoft.com/office/officeart/2005/8/layout/hierarchy4"/>
    <dgm:cxn modelId="{21F2818D-3891-43A0-AF5A-B193B9CFAB2E}" type="presParOf" srcId="{32300894-F663-47EC-9C15-4514C4481CDC}" destId="{64054D08-D501-4BE5-9EFB-BDB70877ABCE}" srcOrd="0" destOrd="0" presId="urn:microsoft.com/office/officeart/2005/8/layout/hierarchy4"/>
    <dgm:cxn modelId="{0DB5166C-D427-4F4C-A055-4C6D6247F01A}" type="presParOf" srcId="{64054D08-D501-4BE5-9EFB-BDB70877ABCE}" destId="{133EC145-595C-4D71-819B-522D875FEA6B}" srcOrd="0" destOrd="0" presId="urn:microsoft.com/office/officeart/2005/8/layout/hierarchy4"/>
    <dgm:cxn modelId="{3E4964C8-792C-4E07-AABE-52EB7F29ACA1}" type="presParOf" srcId="{64054D08-D501-4BE5-9EFB-BDB70877ABCE}" destId="{00ADA6D0-0266-4CCD-9698-64AE8DA34261}" srcOrd="1" destOrd="0" presId="urn:microsoft.com/office/officeart/2005/8/layout/hierarchy4"/>
    <dgm:cxn modelId="{A38987D9-A987-4231-8D0B-4B28A83CD3BF}" type="presParOf" srcId="{64054D08-D501-4BE5-9EFB-BDB70877ABCE}" destId="{8BB31A9D-F41C-4004-A6C4-118CA694183F}" srcOrd="2" destOrd="0" presId="urn:microsoft.com/office/officeart/2005/8/layout/hierarchy4"/>
    <dgm:cxn modelId="{B422561A-F370-4EB6-9199-2CC912BB5FDF}" type="presParOf" srcId="{8BB31A9D-F41C-4004-A6C4-118CA694183F}" destId="{4DBCFC9D-B0BE-4FE2-8057-969CBADE8E04}" srcOrd="0" destOrd="0" presId="urn:microsoft.com/office/officeart/2005/8/layout/hierarchy4"/>
    <dgm:cxn modelId="{569EEE50-6D5E-4C33-A93C-4603CD43D719}" type="presParOf" srcId="{4DBCFC9D-B0BE-4FE2-8057-969CBADE8E04}" destId="{BA5A200B-CCF7-4F52-A0AE-ED52AE438771}" srcOrd="0" destOrd="0" presId="urn:microsoft.com/office/officeart/2005/8/layout/hierarchy4"/>
    <dgm:cxn modelId="{837D0673-FE71-45C5-9FFD-840620435E46}" type="presParOf" srcId="{4DBCFC9D-B0BE-4FE2-8057-969CBADE8E04}" destId="{F235774E-744B-4553-AED7-BAFE4D0A35F1}" srcOrd="1" destOrd="0" presId="urn:microsoft.com/office/officeart/2005/8/layout/hierarchy4"/>
    <dgm:cxn modelId="{08C7689B-16CD-42CB-A47C-685CD02F658E}" type="presParOf" srcId="{8BB31A9D-F41C-4004-A6C4-118CA694183F}" destId="{FC94EFD0-16CC-4C2C-B967-EFD97260F32F}" srcOrd="1" destOrd="0" presId="urn:microsoft.com/office/officeart/2005/8/layout/hierarchy4"/>
    <dgm:cxn modelId="{830249D1-F27C-415D-8F67-287D3FB962CE}" type="presParOf" srcId="{8BB31A9D-F41C-4004-A6C4-118CA694183F}" destId="{CB4DC2A2-0E42-4A8E-B681-380FA55C2740}" srcOrd="2" destOrd="0" presId="urn:microsoft.com/office/officeart/2005/8/layout/hierarchy4"/>
    <dgm:cxn modelId="{98D33289-C55A-4730-AF01-B3910352F6A9}" type="presParOf" srcId="{CB4DC2A2-0E42-4A8E-B681-380FA55C2740}" destId="{9C85714F-48F3-4707-A33A-6D2C4C7D7296}" srcOrd="0" destOrd="0" presId="urn:microsoft.com/office/officeart/2005/8/layout/hierarchy4"/>
    <dgm:cxn modelId="{2C78FE85-8483-44E7-B997-455B596A50FD}" type="presParOf" srcId="{CB4DC2A2-0E42-4A8E-B681-380FA55C2740}" destId="{0B532093-E958-4516-BF2E-8BE72A722B1B}" srcOrd="1" destOrd="0" presId="urn:microsoft.com/office/officeart/2005/8/layout/hierarchy4"/>
    <dgm:cxn modelId="{76C0D724-D8C5-47E5-A2DA-82E6C333D164}" type="presParOf" srcId="{32300894-F663-47EC-9C15-4514C4481CDC}" destId="{0B247E01-4311-4C4A-A76D-FE500BDE2C27}" srcOrd="1" destOrd="0" presId="urn:microsoft.com/office/officeart/2005/8/layout/hierarchy4"/>
    <dgm:cxn modelId="{585EE1AA-0363-4600-87A5-42337BC5835D}" type="presParOf" srcId="{32300894-F663-47EC-9C15-4514C4481CDC}" destId="{F6C2F3AF-F93B-417B-A408-2E005500EB7C}" srcOrd="2" destOrd="0" presId="urn:microsoft.com/office/officeart/2005/8/layout/hierarchy4"/>
    <dgm:cxn modelId="{756FE545-012C-4A92-B3D4-03305BE1A98C}" type="presParOf" srcId="{F6C2F3AF-F93B-417B-A408-2E005500EB7C}" destId="{2161D63B-1CFE-4420-9C55-6580DFC2A75A}" srcOrd="0" destOrd="0" presId="urn:microsoft.com/office/officeart/2005/8/layout/hierarchy4"/>
    <dgm:cxn modelId="{20981863-7BD2-48CF-B8FA-6B50C3CA4B75}" type="presParOf" srcId="{F6C2F3AF-F93B-417B-A408-2E005500EB7C}" destId="{897BD8B8-D8FA-45C1-8429-F799FBDE0A1D}" srcOrd="1" destOrd="0" presId="urn:microsoft.com/office/officeart/2005/8/layout/hierarchy4"/>
    <dgm:cxn modelId="{4A96234D-68CB-44D8-9888-1D3F99F5D650}" type="presParOf" srcId="{F6C2F3AF-F93B-417B-A408-2E005500EB7C}" destId="{F14D2867-EE92-4706-9CD0-4322D9C8FD0A}" srcOrd="2" destOrd="0" presId="urn:microsoft.com/office/officeart/2005/8/layout/hierarchy4"/>
    <dgm:cxn modelId="{E8E6CDB7-FB04-4B4D-B861-938E4604E554}" type="presParOf" srcId="{F14D2867-EE92-4706-9CD0-4322D9C8FD0A}" destId="{27074A7D-8AB6-43FA-AB62-AFCAD3FCDE28}" srcOrd="0" destOrd="0" presId="urn:microsoft.com/office/officeart/2005/8/layout/hierarchy4"/>
    <dgm:cxn modelId="{81774CC3-6C20-459F-B858-DC51F004676D}" type="presParOf" srcId="{27074A7D-8AB6-43FA-AB62-AFCAD3FCDE28}" destId="{481A1E7E-A8F5-42B4-B3A5-40F51A4505DC}" srcOrd="0" destOrd="0" presId="urn:microsoft.com/office/officeart/2005/8/layout/hierarchy4"/>
    <dgm:cxn modelId="{60EBB16F-4E38-4851-A899-E9334107CAED}" type="presParOf" srcId="{27074A7D-8AB6-43FA-AB62-AFCAD3FCDE28}" destId="{29A97EA3-9A0A-4053-837B-7F8EE5F2936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7E9B6-992D-4D25-9059-4CE157809A9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6A8C8A1B-98D9-4856-BD28-FEF45CFDAB58}">
      <dgm:prSet phldrT="[Текст]"/>
      <dgm:spPr>
        <a:solidFill>
          <a:schemeClr val="accent1">
            <a:hueOff val="0"/>
            <a:satOff val="0"/>
            <a:lumOff val="0"/>
            <a:alpha val="86000"/>
          </a:schemeClr>
        </a:solidFill>
      </dgm:spPr>
      <dgm:t>
        <a:bodyPr/>
        <a:lstStyle/>
        <a:p>
          <a:r>
            <a:rPr lang="ru-RU" dirty="0" smtClean="0"/>
            <a:t>высококвалифицированные кадры профессорско-преподавательского состава кафедры и университета</a:t>
          </a:r>
          <a:endParaRPr lang="ru-RU" dirty="0"/>
        </a:p>
      </dgm:t>
    </dgm:pt>
    <dgm:pt modelId="{4831A169-F20C-4B2B-86D9-B314B59785D2}" type="parTrans" cxnId="{519573D0-BE50-464C-9172-AAEE9E63E189}">
      <dgm:prSet/>
      <dgm:spPr/>
      <dgm:t>
        <a:bodyPr/>
        <a:lstStyle/>
        <a:p>
          <a:endParaRPr lang="ru-RU"/>
        </a:p>
      </dgm:t>
    </dgm:pt>
    <dgm:pt modelId="{2AD5132F-20DB-4469-9D0E-F330DE507F8A}" type="sibTrans" cxnId="{519573D0-BE50-464C-9172-AAEE9E63E189}">
      <dgm:prSet/>
      <dgm:spPr/>
      <dgm:t>
        <a:bodyPr/>
        <a:lstStyle/>
        <a:p>
          <a:endParaRPr lang="ru-RU"/>
        </a:p>
      </dgm:t>
    </dgm:pt>
    <dgm:pt modelId="{24D297F6-B898-41EC-B098-4D2F90613B57}">
      <dgm:prSet/>
      <dgm:spPr>
        <a:solidFill>
          <a:schemeClr val="accent1">
            <a:hueOff val="0"/>
            <a:satOff val="0"/>
            <a:lumOff val="0"/>
            <a:alpha val="86000"/>
          </a:schemeClr>
        </a:solidFill>
      </dgm:spPr>
      <dgm:t>
        <a:bodyPr/>
        <a:lstStyle/>
        <a:p>
          <a:r>
            <a:rPr lang="ru-RU" dirty="0" smtClean="0"/>
            <a:t>мощная лабораторная база: оборудование для исследований и обучения</a:t>
          </a:r>
          <a:endParaRPr lang="ru-RU" dirty="0"/>
        </a:p>
      </dgm:t>
    </dgm:pt>
    <dgm:pt modelId="{CDB0CCA5-493A-4FCF-977E-B78C8186AE78}" type="parTrans" cxnId="{C354EC65-E26D-4C44-ADFD-EF0B45754202}">
      <dgm:prSet/>
      <dgm:spPr/>
      <dgm:t>
        <a:bodyPr/>
        <a:lstStyle/>
        <a:p>
          <a:endParaRPr lang="ru-RU"/>
        </a:p>
      </dgm:t>
    </dgm:pt>
    <dgm:pt modelId="{31049B74-4F45-4058-8746-03FACA8BBF78}" type="sibTrans" cxnId="{C354EC65-E26D-4C44-ADFD-EF0B45754202}">
      <dgm:prSet/>
      <dgm:spPr/>
      <dgm:t>
        <a:bodyPr/>
        <a:lstStyle/>
        <a:p>
          <a:endParaRPr lang="ru-RU"/>
        </a:p>
      </dgm:t>
    </dgm:pt>
    <dgm:pt modelId="{EC2D5058-EC49-4515-92ED-8EAE9B6BD549}">
      <dgm:prSet/>
      <dgm:spPr>
        <a:solidFill>
          <a:schemeClr val="accent1">
            <a:hueOff val="0"/>
            <a:satOff val="0"/>
            <a:lumOff val="0"/>
            <a:alpha val="86000"/>
          </a:schemeClr>
        </a:solidFill>
      </dgm:spPr>
      <dgm:t>
        <a:bodyPr/>
        <a:lstStyle/>
        <a:p>
          <a:r>
            <a:rPr lang="ru-RU" dirty="0" smtClean="0"/>
            <a:t>высокий уровень научно-исследовательских работ кафедры</a:t>
          </a:r>
          <a:endParaRPr lang="ru-RU" dirty="0"/>
        </a:p>
      </dgm:t>
    </dgm:pt>
    <dgm:pt modelId="{D17335A8-2E4B-4E6B-A26A-E6225CCA2DE3}" type="parTrans" cxnId="{BC24EFA9-2424-4E62-9BB4-9AD474715953}">
      <dgm:prSet/>
      <dgm:spPr/>
      <dgm:t>
        <a:bodyPr/>
        <a:lstStyle/>
        <a:p>
          <a:endParaRPr lang="ru-RU"/>
        </a:p>
      </dgm:t>
    </dgm:pt>
    <dgm:pt modelId="{52C99B7B-A698-456C-BEC3-DFD8D9BFF000}" type="sibTrans" cxnId="{BC24EFA9-2424-4E62-9BB4-9AD474715953}">
      <dgm:prSet/>
      <dgm:spPr/>
      <dgm:t>
        <a:bodyPr/>
        <a:lstStyle/>
        <a:p>
          <a:endParaRPr lang="ru-RU"/>
        </a:p>
      </dgm:t>
    </dgm:pt>
    <dgm:pt modelId="{A5328339-A430-4C3A-9FB7-BC29E2ED9832}">
      <dgm:prSet/>
      <dgm:spPr>
        <a:solidFill>
          <a:schemeClr val="accent1">
            <a:hueOff val="0"/>
            <a:satOff val="0"/>
            <a:lumOff val="0"/>
            <a:alpha val="86000"/>
          </a:schemeClr>
        </a:solidFill>
      </dgm:spPr>
      <dgm:t>
        <a:bodyPr/>
        <a:lstStyle/>
        <a:p>
          <a:r>
            <a:rPr lang="ru-RU" dirty="0" smtClean="0"/>
            <a:t>привлечение в образовательный процесс профильных специалистов, новых научных идей и прогрессивных технологий</a:t>
          </a:r>
          <a:endParaRPr lang="ru-RU" dirty="0"/>
        </a:p>
      </dgm:t>
    </dgm:pt>
    <dgm:pt modelId="{83461070-C906-4747-9933-B3A958C2B4E4}" type="parTrans" cxnId="{74D79430-8121-4B90-B1CB-4CBCC0B2568D}">
      <dgm:prSet/>
      <dgm:spPr/>
      <dgm:t>
        <a:bodyPr/>
        <a:lstStyle/>
        <a:p>
          <a:endParaRPr lang="ru-RU"/>
        </a:p>
      </dgm:t>
    </dgm:pt>
    <dgm:pt modelId="{2CCF5512-3D22-4F76-A54F-E91553779E75}" type="sibTrans" cxnId="{74D79430-8121-4B90-B1CB-4CBCC0B2568D}">
      <dgm:prSet/>
      <dgm:spPr/>
      <dgm:t>
        <a:bodyPr/>
        <a:lstStyle/>
        <a:p>
          <a:endParaRPr lang="ru-RU"/>
        </a:p>
      </dgm:t>
    </dgm:pt>
    <dgm:pt modelId="{0C09C6FF-C43A-4192-B7A9-971D7B2E1311}">
      <dgm:prSet/>
      <dgm:spPr>
        <a:solidFill>
          <a:schemeClr val="accent1">
            <a:hueOff val="0"/>
            <a:satOff val="0"/>
            <a:lumOff val="0"/>
            <a:alpha val="86000"/>
          </a:schemeClr>
        </a:solidFill>
      </dgm:spPr>
      <dgm:t>
        <a:bodyPr/>
        <a:lstStyle/>
        <a:p>
          <a:r>
            <a:rPr lang="ru-RU" dirty="0" smtClean="0"/>
            <a:t>возможность участия студентов в научно-исследовательских и опытно-конструкторских работах</a:t>
          </a:r>
          <a:endParaRPr lang="ru-RU" dirty="0"/>
        </a:p>
      </dgm:t>
    </dgm:pt>
    <dgm:pt modelId="{E4123857-0628-4B34-BDCC-4714B7F2CCBA}" type="parTrans" cxnId="{AC3BF18F-B81C-4FDE-8D9C-DF37733AFB3A}">
      <dgm:prSet/>
      <dgm:spPr/>
      <dgm:t>
        <a:bodyPr/>
        <a:lstStyle/>
        <a:p>
          <a:endParaRPr lang="ru-RU"/>
        </a:p>
      </dgm:t>
    </dgm:pt>
    <dgm:pt modelId="{9452F032-5902-4398-834C-6C3F67969ACD}" type="sibTrans" cxnId="{AC3BF18F-B81C-4FDE-8D9C-DF37733AFB3A}">
      <dgm:prSet/>
      <dgm:spPr/>
      <dgm:t>
        <a:bodyPr/>
        <a:lstStyle/>
        <a:p>
          <a:endParaRPr lang="ru-RU"/>
        </a:p>
      </dgm:t>
    </dgm:pt>
    <dgm:pt modelId="{272950DC-45A7-4599-A10B-C47B843F16CD}" type="pres">
      <dgm:prSet presAssocID="{F107E9B6-992D-4D25-9059-4CE157809A95}" presName="linearFlow" presStyleCnt="0">
        <dgm:presLayoutVars>
          <dgm:dir/>
          <dgm:resizeHandles val="exact"/>
        </dgm:presLayoutVars>
      </dgm:prSet>
      <dgm:spPr/>
    </dgm:pt>
    <dgm:pt modelId="{B6B6F15D-3F2B-4ED4-849D-7694C69D1B0E}" type="pres">
      <dgm:prSet presAssocID="{6A8C8A1B-98D9-4856-BD28-FEF45CFDAB58}" presName="composite" presStyleCnt="0"/>
      <dgm:spPr/>
    </dgm:pt>
    <dgm:pt modelId="{1FC87891-7F83-44E9-BD29-9B3C57A8372A}" type="pres">
      <dgm:prSet presAssocID="{6A8C8A1B-98D9-4856-BD28-FEF45CFDAB58}" presName="imgShp" presStyleLbl="fgImgPlace1" presStyleIdx="0" presStyleCnt="5" custScaleX="129418" custScaleY="129419"/>
      <dgm:spPr>
        <a:blipFill dpi="0" rotWithShape="0">
          <a:blip xmlns:r="http://schemas.openxmlformats.org/officeDocument/2006/relationships" r:embed="rId1"/>
          <a:srcRect/>
          <a:stretch>
            <a:fillRect l="-21000" r="-22000"/>
          </a:stretch>
        </a:blipFill>
      </dgm:spPr>
    </dgm:pt>
    <dgm:pt modelId="{E450FEC0-C546-4962-988E-4293E2929CDF}" type="pres">
      <dgm:prSet presAssocID="{6A8C8A1B-98D9-4856-BD28-FEF45CFDAB58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BC5D3B-D944-4D51-846E-C939E00B52B8}" type="pres">
      <dgm:prSet presAssocID="{2AD5132F-20DB-4469-9D0E-F330DE507F8A}" presName="spacing" presStyleCnt="0"/>
      <dgm:spPr/>
    </dgm:pt>
    <dgm:pt modelId="{E4DEE7E4-DB32-4655-87E5-47F131D36DE3}" type="pres">
      <dgm:prSet presAssocID="{24D297F6-B898-41EC-B098-4D2F90613B57}" presName="composite" presStyleCnt="0"/>
      <dgm:spPr/>
    </dgm:pt>
    <dgm:pt modelId="{E0F2AFF5-A27D-49ED-860E-FD54D8CF9C4E}" type="pres">
      <dgm:prSet presAssocID="{24D297F6-B898-41EC-B098-4D2F90613B57}" presName="imgShp" presStyleLbl="fgImgPlace1" presStyleIdx="1" presStyleCnt="5" custScaleX="141308" custScaleY="14130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4C356ED-EE5C-416A-A118-7B68BB4E6B5B}" type="pres">
      <dgm:prSet presAssocID="{24D297F6-B898-41EC-B098-4D2F90613B57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E45AA4-456E-41C0-AA36-55936AB439A0}" type="pres">
      <dgm:prSet presAssocID="{31049B74-4F45-4058-8746-03FACA8BBF78}" presName="spacing" presStyleCnt="0"/>
      <dgm:spPr/>
    </dgm:pt>
    <dgm:pt modelId="{97054BD0-6070-4140-AFED-240BD17D6FA9}" type="pres">
      <dgm:prSet presAssocID="{EC2D5058-EC49-4515-92ED-8EAE9B6BD549}" presName="composite" presStyleCnt="0"/>
      <dgm:spPr/>
    </dgm:pt>
    <dgm:pt modelId="{020BB213-EE6D-4A36-9BB7-24464145F0EE}" type="pres">
      <dgm:prSet presAssocID="{EC2D5058-EC49-4515-92ED-8EAE9B6BD549}" presName="imgShp" presStyleLbl="fgImgPlace1" presStyleIdx="2" presStyleCnt="5" custScaleX="137488" custScaleY="1374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E24706E-4005-40A8-BED7-494EDFF0EA48}" type="pres">
      <dgm:prSet presAssocID="{EC2D5058-EC49-4515-92ED-8EAE9B6BD549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0A7235-9244-4113-8329-A1A645110380}" type="pres">
      <dgm:prSet presAssocID="{52C99B7B-A698-456C-BEC3-DFD8D9BFF000}" presName="spacing" presStyleCnt="0"/>
      <dgm:spPr/>
    </dgm:pt>
    <dgm:pt modelId="{8DC1C464-249C-4224-AEC5-79EA4930D450}" type="pres">
      <dgm:prSet presAssocID="{A5328339-A430-4C3A-9FB7-BC29E2ED9832}" presName="composite" presStyleCnt="0"/>
      <dgm:spPr/>
    </dgm:pt>
    <dgm:pt modelId="{07913E31-9378-4CFD-827C-2C39376B90A4}" type="pres">
      <dgm:prSet presAssocID="{A5328339-A430-4C3A-9FB7-BC29E2ED9832}" presName="imgShp" presStyleLbl="fgImgPlace1" presStyleIdx="3" presStyleCnt="5" custScaleX="137736" custScaleY="137734"/>
      <dgm:spPr>
        <a:blipFill dpi="0" rotWithShape="0">
          <a:blip xmlns:r="http://schemas.openxmlformats.org/officeDocument/2006/relationships" r:embed="rId4"/>
          <a:srcRect/>
          <a:stretch>
            <a:fillRect l="-14000" r="-14000"/>
          </a:stretch>
        </a:blipFill>
      </dgm:spPr>
    </dgm:pt>
    <dgm:pt modelId="{2004CD8F-D6F6-43B5-9B8A-8432C5BCA5C8}" type="pres">
      <dgm:prSet presAssocID="{A5328339-A430-4C3A-9FB7-BC29E2ED9832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1F509-38B7-41F3-BAAC-2F3DEA2D780C}" type="pres">
      <dgm:prSet presAssocID="{2CCF5512-3D22-4F76-A54F-E91553779E75}" presName="spacing" presStyleCnt="0"/>
      <dgm:spPr/>
    </dgm:pt>
    <dgm:pt modelId="{D28F5D18-ACFF-48CF-AF41-8008D95BAD50}" type="pres">
      <dgm:prSet presAssocID="{0C09C6FF-C43A-4192-B7A9-971D7B2E1311}" presName="composite" presStyleCnt="0"/>
      <dgm:spPr/>
    </dgm:pt>
    <dgm:pt modelId="{B7FD57C7-EF5D-4100-97D5-DCF9FB561B4F}" type="pres">
      <dgm:prSet presAssocID="{0C09C6FF-C43A-4192-B7A9-971D7B2E1311}" presName="imgShp" presStyleLbl="fgImgPlace1" presStyleIdx="4" presStyleCnt="5" custScaleX="134420" custScaleY="13441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360FC152-9A60-4F0F-B372-E1BE26DE5CF5}" type="pres">
      <dgm:prSet presAssocID="{0C09C6FF-C43A-4192-B7A9-971D7B2E1311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54EC65-E26D-4C44-ADFD-EF0B45754202}" srcId="{F107E9B6-992D-4D25-9059-4CE157809A95}" destId="{24D297F6-B898-41EC-B098-4D2F90613B57}" srcOrd="1" destOrd="0" parTransId="{CDB0CCA5-493A-4FCF-977E-B78C8186AE78}" sibTransId="{31049B74-4F45-4058-8746-03FACA8BBF78}"/>
    <dgm:cxn modelId="{519573D0-BE50-464C-9172-AAEE9E63E189}" srcId="{F107E9B6-992D-4D25-9059-4CE157809A95}" destId="{6A8C8A1B-98D9-4856-BD28-FEF45CFDAB58}" srcOrd="0" destOrd="0" parTransId="{4831A169-F20C-4B2B-86D9-B314B59785D2}" sibTransId="{2AD5132F-20DB-4469-9D0E-F330DE507F8A}"/>
    <dgm:cxn modelId="{029CB8CF-7B67-4BEF-BA4D-347B4CF960EC}" type="presOf" srcId="{0C09C6FF-C43A-4192-B7A9-971D7B2E1311}" destId="{360FC152-9A60-4F0F-B372-E1BE26DE5CF5}" srcOrd="0" destOrd="0" presId="urn:microsoft.com/office/officeart/2005/8/layout/vList3"/>
    <dgm:cxn modelId="{AC3BF18F-B81C-4FDE-8D9C-DF37733AFB3A}" srcId="{F107E9B6-992D-4D25-9059-4CE157809A95}" destId="{0C09C6FF-C43A-4192-B7A9-971D7B2E1311}" srcOrd="4" destOrd="0" parTransId="{E4123857-0628-4B34-BDCC-4714B7F2CCBA}" sibTransId="{9452F032-5902-4398-834C-6C3F67969ACD}"/>
    <dgm:cxn modelId="{5780DF20-1529-4C5E-9E75-4803BA317579}" type="presOf" srcId="{EC2D5058-EC49-4515-92ED-8EAE9B6BD549}" destId="{5E24706E-4005-40A8-BED7-494EDFF0EA48}" srcOrd="0" destOrd="0" presId="urn:microsoft.com/office/officeart/2005/8/layout/vList3"/>
    <dgm:cxn modelId="{EB617756-7458-4B92-96D7-04B9BBFD9F90}" type="presOf" srcId="{A5328339-A430-4C3A-9FB7-BC29E2ED9832}" destId="{2004CD8F-D6F6-43B5-9B8A-8432C5BCA5C8}" srcOrd="0" destOrd="0" presId="urn:microsoft.com/office/officeart/2005/8/layout/vList3"/>
    <dgm:cxn modelId="{BC24EFA9-2424-4E62-9BB4-9AD474715953}" srcId="{F107E9B6-992D-4D25-9059-4CE157809A95}" destId="{EC2D5058-EC49-4515-92ED-8EAE9B6BD549}" srcOrd="2" destOrd="0" parTransId="{D17335A8-2E4B-4E6B-A26A-E6225CCA2DE3}" sibTransId="{52C99B7B-A698-456C-BEC3-DFD8D9BFF000}"/>
    <dgm:cxn modelId="{ED52C989-15DF-4E0E-A2ED-161C914E287B}" type="presOf" srcId="{6A8C8A1B-98D9-4856-BD28-FEF45CFDAB58}" destId="{E450FEC0-C546-4962-988E-4293E2929CDF}" srcOrd="0" destOrd="0" presId="urn:microsoft.com/office/officeart/2005/8/layout/vList3"/>
    <dgm:cxn modelId="{8102CBFD-450B-44E7-A66B-F05DAF72C2B3}" type="presOf" srcId="{F107E9B6-992D-4D25-9059-4CE157809A95}" destId="{272950DC-45A7-4599-A10B-C47B843F16CD}" srcOrd="0" destOrd="0" presId="urn:microsoft.com/office/officeart/2005/8/layout/vList3"/>
    <dgm:cxn modelId="{40AC03E9-FEE7-4091-B432-4996573889B6}" type="presOf" srcId="{24D297F6-B898-41EC-B098-4D2F90613B57}" destId="{84C356ED-EE5C-416A-A118-7B68BB4E6B5B}" srcOrd="0" destOrd="0" presId="urn:microsoft.com/office/officeart/2005/8/layout/vList3"/>
    <dgm:cxn modelId="{74D79430-8121-4B90-B1CB-4CBCC0B2568D}" srcId="{F107E9B6-992D-4D25-9059-4CE157809A95}" destId="{A5328339-A430-4C3A-9FB7-BC29E2ED9832}" srcOrd="3" destOrd="0" parTransId="{83461070-C906-4747-9933-B3A958C2B4E4}" sibTransId="{2CCF5512-3D22-4F76-A54F-E91553779E75}"/>
    <dgm:cxn modelId="{ACEEC5FA-65E1-4FEA-BD82-4B12B9678D3F}" type="presParOf" srcId="{272950DC-45A7-4599-A10B-C47B843F16CD}" destId="{B6B6F15D-3F2B-4ED4-849D-7694C69D1B0E}" srcOrd="0" destOrd="0" presId="urn:microsoft.com/office/officeart/2005/8/layout/vList3"/>
    <dgm:cxn modelId="{2C178C88-A60C-4F2C-99E0-C0DB4D612DAF}" type="presParOf" srcId="{B6B6F15D-3F2B-4ED4-849D-7694C69D1B0E}" destId="{1FC87891-7F83-44E9-BD29-9B3C57A8372A}" srcOrd="0" destOrd="0" presId="urn:microsoft.com/office/officeart/2005/8/layout/vList3"/>
    <dgm:cxn modelId="{31EFDFCD-1A82-4B0C-AF96-7FE43D8049D1}" type="presParOf" srcId="{B6B6F15D-3F2B-4ED4-849D-7694C69D1B0E}" destId="{E450FEC0-C546-4962-988E-4293E2929CDF}" srcOrd="1" destOrd="0" presId="urn:microsoft.com/office/officeart/2005/8/layout/vList3"/>
    <dgm:cxn modelId="{F0079742-42CA-44C8-BB04-BDE899E78131}" type="presParOf" srcId="{272950DC-45A7-4599-A10B-C47B843F16CD}" destId="{3FBC5D3B-D944-4D51-846E-C939E00B52B8}" srcOrd="1" destOrd="0" presId="urn:microsoft.com/office/officeart/2005/8/layout/vList3"/>
    <dgm:cxn modelId="{56A5D07F-1804-48B3-ADA7-1E0462211767}" type="presParOf" srcId="{272950DC-45A7-4599-A10B-C47B843F16CD}" destId="{E4DEE7E4-DB32-4655-87E5-47F131D36DE3}" srcOrd="2" destOrd="0" presId="urn:microsoft.com/office/officeart/2005/8/layout/vList3"/>
    <dgm:cxn modelId="{483B1A0A-37BF-44BD-B143-AA9ADEF2C8B0}" type="presParOf" srcId="{E4DEE7E4-DB32-4655-87E5-47F131D36DE3}" destId="{E0F2AFF5-A27D-49ED-860E-FD54D8CF9C4E}" srcOrd="0" destOrd="0" presId="urn:microsoft.com/office/officeart/2005/8/layout/vList3"/>
    <dgm:cxn modelId="{BB8C722B-BB67-4420-AFA4-4AA8207C5E89}" type="presParOf" srcId="{E4DEE7E4-DB32-4655-87E5-47F131D36DE3}" destId="{84C356ED-EE5C-416A-A118-7B68BB4E6B5B}" srcOrd="1" destOrd="0" presId="urn:microsoft.com/office/officeart/2005/8/layout/vList3"/>
    <dgm:cxn modelId="{AA3981B3-6CBB-492A-8BA3-037F9684D9AD}" type="presParOf" srcId="{272950DC-45A7-4599-A10B-C47B843F16CD}" destId="{38E45AA4-456E-41C0-AA36-55936AB439A0}" srcOrd="3" destOrd="0" presId="urn:microsoft.com/office/officeart/2005/8/layout/vList3"/>
    <dgm:cxn modelId="{65606483-2DE9-470C-BF8A-A66C57674ABC}" type="presParOf" srcId="{272950DC-45A7-4599-A10B-C47B843F16CD}" destId="{97054BD0-6070-4140-AFED-240BD17D6FA9}" srcOrd="4" destOrd="0" presId="urn:microsoft.com/office/officeart/2005/8/layout/vList3"/>
    <dgm:cxn modelId="{B0E5BDD0-356B-4E5A-A1F1-C71323B06E82}" type="presParOf" srcId="{97054BD0-6070-4140-AFED-240BD17D6FA9}" destId="{020BB213-EE6D-4A36-9BB7-24464145F0EE}" srcOrd="0" destOrd="0" presId="urn:microsoft.com/office/officeart/2005/8/layout/vList3"/>
    <dgm:cxn modelId="{EA53C050-BF5B-4D57-B261-71CB3E98B01A}" type="presParOf" srcId="{97054BD0-6070-4140-AFED-240BD17D6FA9}" destId="{5E24706E-4005-40A8-BED7-494EDFF0EA48}" srcOrd="1" destOrd="0" presId="urn:microsoft.com/office/officeart/2005/8/layout/vList3"/>
    <dgm:cxn modelId="{58959029-41D8-4E1E-8DAB-13F7A72A0E0E}" type="presParOf" srcId="{272950DC-45A7-4599-A10B-C47B843F16CD}" destId="{770A7235-9244-4113-8329-A1A645110380}" srcOrd="5" destOrd="0" presId="urn:microsoft.com/office/officeart/2005/8/layout/vList3"/>
    <dgm:cxn modelId="{0A8752A0-6FE4-4CAD-B8A6-F29FCE8FCBAB}" type="presParOf" srcId="{272950DC-45A7-4599-A10B-C47B843F16CD}" destId="{8DC1C464-249C-4224-AEC5-79EA4930D450}" srcOrd="6" destOrd="0" presId="urn:microsoft.com/office/officeart/2005/8/layout/vList3"/>
    <dgm:cxn modelId="{0FFB176B-C416-4254-A53F-21603DEED83F}" type="presParOf" srcId="{8DC1C464-249C-4224-AEC5-79EA4930D450}" destId="{07913E31-9378-4CFD-827C-2C39376B90A4}" srcOrd="0" destOrd="0" presId="urn:microsoft.com/office/officeart/2005/8/layout/vList3"/>
    <dgm:cxn modelId="{7EBFACBA-BF60-4454-B423-D5874DAA54F5}" type="presParOf" srcId="{8DC1C464-249C-4224-AEC5-79EA4930D450}" destId="{2004CD8F-D6F6-43B5-9B8A-8432C5BCA5C8}" srcOrd="1" destOrd="0" presId="urn:microsoft.com/office/officeart/2005/8/layout/vList3"/>
    <dgm:cxn modelId="{90134B06-82B0-4A10-96CB-F6BF83B259E2}" type="presParOf" srcId="{272950DC-45A7-4599-A10B-C47B843F16CD}" destId="{D1D1F509-38B7-41F3-BAAC-2F3DEA2D780C}" srcOrd="7" destOrd="0" presId="urn:microsoft.com/office/officeart/2005/8/layout/vList3"/>
    <dgm:cxn modelId="{D0BF23E8-2015-4FA0-B11D-AEFD7FDF66C8}" type="presParOf" srcId="{272950DC-45A7-4599-A10B-C47B843F16CD}" destId="{D28F5D18-ACFF-48CF-AF41-8008D95BAD50}" srcOrd="8" destOrd="0" presId="urn:microsoft.com/office/officeart/2005/8/layout/vList3"/>
    <dgm:cxn modelId="{A4CA3386-202E-4998-BDF2-1020D526EBAB}" type="presParOf" srcId="{D28F5D18-ACFF-48CF-AF41-8008D95BAD50}" destId="{B7FD57C7-EF5D-4100-97D5-DCF9FB561B4F}" srcOrd="0" destOrd="0" presId="urn:microsoft.com/office/officeart/2005/8/layout/vList3"/>
    <dgm:cxn modelId="{40EBF08F-6B36-4FD7-8943-82DA5B9C80F2}" type="presParOf" srcId="{D28F5D18-ACFF-48CF-AF41-8008D95BAD50}" destId="{360FC152-9A60-4F0F-B372-E1BE26DE5CF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12B9C4-D439-45A2-ACB4-BD5AC2CEFDF8}">
      <dsp:nvSpPr>
        <dsp:cNvPr id="0" name=""/>
        <dsp:cNvSpPr/>
      </dsp:nvSpPr>
      <dsp:spPr>
        <a:xfrm>
          <a:off x="1888" y="0"/>
          <a:ext cx="8227711" cy="662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 направлению "Электроэнергетика и электротехника" осуществляется подготовка: </a:t>
          </a:r>
          <a:endParaRPr lang="ru-RU" sz="1700" kern="1200" dirty="0"/>
        </a:p>
      </dsp:txBody>
      <dsp:txXfrm>
        <a:off x="1888" y="0"/>
        <a:ext cx="8227711" cy="662357"/>
      </dsp:txXfrm>
    </dsp:sp>
    <dsp:sp modelId="{133EC145-595C-4D71-819B-522D875FEA6B}">
      <dsp:nvSpPr>
        <dsp:cNvPr id="0" name=""/>
        <dsp:cNvSpPr/>
      </dsp:nvSpPr>
      <dsp:spPr>
        <a:xfrm>
          <a:off x="944" y="799245"/>
          <a:ext cx="5374595" cy="662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Бакалавры</a:t>
          </a:r>
          <a:endParaRPr lang="ru-RU" sz="1700" kern="1200" dirty="0"/>
        </a:p>
      </dsp:txBody>
      <dsp:txXfrm>
        <a:off x="944" y="799245"/>
        <a:ext cx="5374595" cy="662357"/>
      </dsp:txXfrm>
    </dsp:sp>
    <dsp:sp modelId="{BA5A200B-CCF7-4F52-A0AE-ED52AE438771}">
      <dsp:nvSpPr>
        <dsp:cNvPr id="0" name=""/>
        <dsp:cNvSpPr/>
      </dsp:nvSpPr>
      <dsp:spPr>
        <a:xfrm>
          <a:off x="944" y="1596619"/>
          <a:ext cx="2632025" cy="662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очная (4 года) </a:t>
          </a:r>
          <a:endParaRPr lang="ru-RU" sz="1700" kern="1200" dirty="0"/>
        </a:p>
      </dsp:txBody>
      <dsp:txXfrm>
        <a:off x="944" y="1596619"/>
        <a:ext cx="2632025" cy="662357"/>
      </dsp:txXfrm>
    </dsp:sp>
    <dsp:sp modelId="{9C85714F-48F3-4707-A33A-6D2C4C7D7296}">
      <dsp:nvSpPr>
        <dsp:cNvPr id="0" name=""/>
        <dsp:cNvSpPr/>
      </dsp:nvSpPr>
      <dsp:spPr>
        <a:xfrm>
          <a:off x="2743514" y="1596619"/>
          <a:ext cx="2632025" cy="662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заочная (5 лет) </a:t>
          </a:r>
          <a:endParaRPr lang="ru-RU" sz="1700" kern="1200" dirty="0"/>
        </a:p>
      </dsp:txBody>
      <dsp:txXfrm>
        <a:off x="2743514" y="1596619"/>
        <a:ext cx="2632025" cy="662357"/>
      </dsp:txXfrm>
    </dsp:sp>
    <dsp:sp modelId="{2161D63B-1CFE-4420-9C55-6580DFC2A75A}">
      <dsp:nvSpPr>
        <dsp:cNvPr id="0" name=""/>
        <dsp:cNvSpPr/>
      </dsp:nvSpPr>
      <dsp:spPr>
        <a:xfrm>
          <a:off x="5596630" y="799245"/>
          <a:ext cx="2632025" cy="662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Магистры</a:t>
          </a:r>
          <a:endParaRPr lang="ru-RU" sz="1700" kern="1200" dirty="0"/>
        </a:p>
      </dsp:txBody>
      <dsp:txXfrm>
        <a:off x="5596630" y="799245"/>
        <a:ext cx="2632025" cy="662357"/>
      </dsp:txXfrm>
    </dsp:sp>
    <dsp:sp modelId="{481A1E7E-A8F5-42B4-B3A5-40F51A4505DC}">
      <dsp:nvSpPr>
        <dsp:cNvPr id="0" name=""/>
        <dsp:cNvSpPr/>
      </dsp:nvSpPr>
      <dsp:spPr>
        <a:xfrm>
          <a:off x="5596630" y="1596619"/>
          <a:ext cx="2632025" cy="6623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очная (2 года) </a:t>
          </a:r>
          <a:endParaRPr lang="ru-RU" sz="1700" kern="1200" dirty="0"/>
        </a:p>
      </dsp:txBody>
      <dsp:txXfrm>
        <a:off x="5596630" y="1596619"/>
        <a:ext cx="2632025" cy="66235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50FEC0-C546-4962-988E-4293E2929CDF}">
      <dsp:nvSpPr>
        <dsp:cNvPr id="0" name=""/>
        <dsp:cNvSpPr/>
      </dsp:nvSpPr>
      <dsp:spPr>
        <a:xfrm rot="10800000">
          <a:off x="1732452" y="93392"/>
          <a:ext cx="6080760" cy="620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 val="8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22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высококвалифицированные кадры профессорско-преподавательского состава кафедры и университета</a:t>
          </a:r>
          <a:endParaRPr lang="ru-RU" sz="1500" kern="1200" dirty="0"/>
        </a:p>
      </dsp:txBody>
      <dsp:txXfrm rot="10800000">
        <a:off x="1732452" y="93392"/>
        <a:ext cx="6080760" cy="620724"/>
      </dsp:txXfrm>
    </dsp:sp>
    <dsp:sp modelId="{1FC87891-7F83-44E9-BD29-9B3C57A8372A}">
      <dsp:nvSpPr>
        <dsp:cNvPr id="0" name=""/>
        <dsp:cNvSpPr/>
      </dsp:nvSpPr>
      <dsp:spPr>
        <a:xfrm>
          <a:off x="1330787" y="2087"/>
          <a:ext cx="803329" cy="803335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21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C356ED-EE5C-416A-A118-7B68BB4E6B5B}">
      <dsp:nvSpPr>
        <dsp:cNvPr id="0" name=""/>
        <dsp:cNvSpPr/>
      </dsp:nvSpPr>
      <dsp:spPr>
        <a:xfrm rot="10800000">
          <a:off x="1750903" y="1118918"/>
          <a:ext cx="6080760" cy="620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 val="8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22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мощная лабораторная база: оборудование для исследований и обучения</a:t>
          </a:r>
          <a:endParaRPr lang="ru-RU" sz="1500" kern="1200" dirty="0"/>
        </a:p>
      </dsp:txBody>
      <dsp:txXfrm rot="10800000">
        <a:off x="1750903" y="1118918"/>
        <a:ext cx="6080760" cy="620724"/>
      </dsp:txXfrm>
    </dsp:sp>
    <dsp:sp modelId="{E0F2AFF5-A27D-49ED-860E-FD54D8CF9C4E}">
      <dsp:nvSpPr>
        <dsp:cNvPr id="0" name=""/>
        <dsp:cNvSpPr/>
      </dsp:nvSpPr>
      <dsp:spPr>
        <a:xfrm>
          <a:off x="1312336" y="990714"/>
          <a:ext cx="877133" cy="8771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24706E-4005-40A8-BED7-494EDFF0EA48}">
      <dsp:nvSpPr>
        <dsp:cNvPr id="0" name=""/>
        <dsp:cNvSpPr/>
      </dsp:nvSpPr>
      <dsp:spPr>
        <a:xfrm rot="10800000">
          <a:off x="1744975" y="2169487"/>
          <a:ext cx="6080760" cy="620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 val="8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22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высокий уровень научно-исследовательских работ кафедры</a:t>
          </a:r>
          <a:endParaRPr lang="ru-RU" sz="1500" kern="1200" dirty="0"/>
        </a:p>
      </dsp:txBody>
      <dsp:txXfrm rot="10800000">
        <a:off x="1744975" y="2169487"/>
        <a:ext cx="6080760" cy="620724"/>
      </dsp:txXfrm>
    </dsp:sp>
    <dsp:sp modelId="{020BB213-EE6D-4A36-9BB7-24464145F0EE}">
      <dsp:nvSpPr>
        <dsp:cNvPr id="0" name=""/>
        <dsp:cNvSpPr/>
      </dsp:nvSpPr>
      <dsp:spPr>
        <a:xfrm>
          <a:off x="1318264" y="2053139"/>
          <a:ext cx="853422" cy="85342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4CD8F-D6F6-43B5-9B8A-8432C5BCA5C8}">
      <dsp:nvSpPr>
        <dsp:cNvPr id="0" name=""/>
        <dsp:cNvSpPr/>
      </dsp:nvSpPr>
      <dsp:spPr>
        <a:xfrm rot="10800000">
          <a:off x="1745360" y="3208964"/>
          <a:ext cx="6080760" cy="620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 val="8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22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привлечение в образовательный процесс профильных специалистов, новых научных идей и прогрессивных технологий</a:t>
          </a:r>
          <a:endParaRPr lang="ru-RU" sz="1500" kern="1200" dirty="0"/>
        </a:p>
      </dsp:txBody>
      <dsp:txXfrm rot="10800000">
        <a:off x="1745360" y="3208964"/>
        <a:ext cx="6080760" cy="620724"/>
      </dsp:txXfrm>
    </dsp:sp>
    <dsp:sp modelId="{07913E31-9378-4CFD-827C-2C39376B90A4}">
      <dsp:nvSpPr>
        <dsp:cNvPr id="0" name=""/>
        <dsp:cNvSpPr/>
      </dsp:nvSpPr>
      <dsp:spPr>
        <a:xfrm>
          <a:off x="1317879" y="3091852"/>
          <a:ext cx="854961" cy="854949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0FC152-9A60-4F0F-B372-E1BE26DE5CF5}">
      <dsp:nvSpPr>
        <dsp:cNvPr id="0" name=""/>
        <dsp:cNvSpPr/>
      </dsp:nvSpPr>
      <dsp:spPr>
        <a:xfrm rot="10800000">
          <a:off x="1740214" y="4238916"/>
          <a:ext cx="6080760" cy="62072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 val="8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722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возможность участия студентов в научно-исследовательских и опытно-конструкторских работах</a:t>
          </a:r>
          <a:endParaRPr lang="ru-RU" sz="1500" kern="1200" dirty="0"/>
        </a:p>
      </dsp:txBody>
      <dsp:txXfrm rot="10800000">
        <a:off x="1740214" y="4238916"/>
        <a:ext cx="6080760" cy="620724"/>
      </dsp:txXfrm>
    </dsp:sp>
    <dsp:sp modelId="{B7FD57C7-EF5D-4100-97D5-DCF9FB561B4F}">
      <dsp:nvSpPr>
        <dsp:cNvPr id="0" name=""/>
        <dsp:cNvSpPr/>
      </dsp:nvSpPr>
      <dsp:spPr>
        <a:xfrm>
          <a:off x="1323025" y="4132092"/>
          <a:ext cx="834378" cy="83437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8D535-6F49-47FC-B8C2-246C6FA271E2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6BF3E-2A4F-4272-9B9C-9F3C13C494D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Спрос на электроэнергию</a:t>
            </a:r>
            <a:r>
              <a:rPr lang="ru-RU" baseline="0" dirty="0" smtClean="0"/>
              <a:t> будет расти, поэтому будет расти спрос на специалистов энергетиков и электриков.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Верхний блок картинок – о </a:t>
            </a:r>
            <a:r>
              <a:rPr lang="ru-RU" dirty="0" err="1" smtClean="0"/>
              <a:t>востребованности</a:t>
            </a:r>
            <a:r>
              <a:rPr lang="ru-RU" dirty="0" smtClean="0"/>
              <a:t> специалистов электриков в любых отраслях промышленности.</a:t>
            </a:r>
            <a:br>
              <a:rPr lang="ru-RU" dirty="0" smtClean="0"/>
            </a:br>
            <a:r>
              <a:rPr lang="ru-RU" dirty="0" smtClean="0"/>
              <a:t>Нижний – предприятия, на которых трудятся выпускники.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правом нижнем углу – лаборатория </a:t>
            </a:r>
            <a:r>
              <a:rPr lang="ru-RU" dirty="0" err="1" smtClean="0"/>
              <a:t>энергоэффективности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Институт радиотехнических систем и управления наследует традиции </a:t>
            </a:r>
            <a:r>
              <a:rPr lang="ru-RU" dirty="0" err="1" smtClean="0"/>
              <a:t>ТРТИ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Студенты направления изучают все наиболее актуальные разделы науки и техники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Лаборатории оснащены</a:t>
            </a:r>
            <a:r>
              <a:rPr lang="ru-RU" baseline="0" dirty="0" smtClean="0"/>
              <a:t> специальным оборудованием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 теоретические знания</a:t>
            </a:r>
            <a:r>
              <a:rPr lang="ru-RU" baseline="0" dirty="0" smtClean="0"/>
              <a:t> закрепляются на практике при выполнении проектов и научно-исследовательских работ в двух основных направлениях – электрическом и автомобильном.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Энергетика, автомобилестроение</a:t>
            </a:r>
            <a:r>
              <a:rPr lang="ru-RU" baseline="0" dirty="0" smtClean="0"/>
              <a:t>, ТЭК – базовые отрасли, специалисты для которых востребованы всегда.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Обучение – это не только учеба, но и насыщенная студенческая жизнь: </a:t>
            </a:r>
            <a:r>
              <a:rPr lang="ru-RU" smtClean="0"/>
              <a:t>от получения </a:t>
            </a:r>
            <a:r>
              <a:rPr lang="ru-RU" dirty="0" smtClean="0"/>
              <a:t>студенческого билета и зачетки (справа внизу), до</a:t>
            </a:r>
            <a:r>
              <a:rPr lang="ru-RU" baseline="0" dirty="0" smtClean="0"/>
              <a:t> выпускного (слева вверху). Соревнования, отдых, спорт, кружки, культура, творчество.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 уровни высшего образования, о возможности </a:t>
            </a:r>
            <a:r>
              <a:rPr lang="ru-RU" dirty="0" smtClean="0"/>
              <a:t>обучения на военной </a:t>
            </a:r>
            <a:r>
              <a:rPr lang="ru-RU" dirty="0" smtClean="0"/>
              <a:t>кафедре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Крупный университет, строгий отбор кадров,</a:t>
            </a:r>
            <a:r>
              <a:rPr lang="ru-RU" baseline="0" dirty="0" smtClean="0"/>
              <a:t> накопленный опыт за почти 70 лет, крупные закупки оборудования в рамках </a:t>
            </a:r>
            <a:r>
              <a:rPr lang="ru-RU" baseline="0" dirty="0" err="1" smtClean="0"/>
              <a:t>нац</a:t>
            </a:r>
            <a:r>
              <a:rPr lang="ru-RU" baseline="0" dirty="0" smtClean="0"/>
              <a:t> проектов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 прохождении практики на предприятиях – знакомство с производством,</a:t>
            </a:r>
            <a:r>
              <a:rPr lang="ru-RU" baseline="0" dirty="0" smtClean="0"/>
              <a:t> передача опыта, выбор будущей профессии.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46BF3E-2A4F-4272-9B9C-9F3C13C494D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26" Type="http://schemas.openxmlformats.org/officeDocument/2006/relationships/image" Target="../media/image82.jpeg"/><Relationship Id="rId3" Type="http://schemas.openxmlformats.org/officeDocument/2006/relationships/image" Target="../media/image59.jpeg"/><Relationship Id="rId21" Type="http://schemas.openxmlformats.org/officeDocument/2006/relationships/image" Target="../media/image77.jpe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29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png"/><Relationship Id="rId24" Type="http://schemas.openxmlformats.org/officeDocument/2006/relationships/image" Target="../media/image80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28" Type="http://schemas.openxmlformats.org/officeDocument/2006/relationships/image" Target="../media/image84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jpeg"/><Relationship Id="rId27" Type="http://schemas.openxmlformats.org/officeDocument/2006/relationships/image" Target="../media/image83.jpeg"/><Relationship Id="rId30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im@sfedu.ru" TargetMode="External"/><Relationship Id="rId4" Type="http://schemas.openxmlformats.org/officeDocument/2006/relationships/hyperlink" Target="http://www.eim.sfedu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80928"/>
            <a:ext cx="9144000" cy="7920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2F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Электроэнергетика и электротехника</a:t>
            </a:r>
            <a:endParaRPr lang="ru-RU" sz="4000" b="1" dirty="0">
              <a:solidFill>
                <a:srgbClr val="FF2F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4077072"/>
            <a:ext cx="3096344" cy="1512168"/>
          </a:xfrm>
          <a:effectLst/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кафедра электротехники и мехатроники </a:t>
            </a:r>
            <a:br>
              <a:rPr lang="ru-RU" sz="20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Южного федерального университета</a:t>
            </a:r>
            <a:endParaRPr lang="ru-RU" sz="2000" b="1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log2o.png"/>
          <p:cNvPicPr>
            <a:picLocks noChangeAspect="1"/>
          </p:cNvPicPr>
          <p:nvPr/>
        </p:nvPicPr>
        <p:blipFill>
          <a:blip r:embed="rId3" cstate="print">
            <a:lum bright="8000"/>
          </a:blip>
          <a:stretch>
            <a:fillRect/>
          </a:stretch>
        </p:blipFill>
        <p:spPr>
          <a:xfrm>
            <a:off x="5868144" y="188640"/>
            <a:ext cx="3114675" cy="7524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1844824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33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обучения 13.03.02</a:t>
            </a:r>
            <a:endParaRPr lang="ru-RU" sz="2000" dirty="0">
              <a:solidFill>
                <a:srgbClr val="33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d49fcf78-ca3c-40cc-91.png"/>
          <p:cNvPicPr>
            <a:picLocks noChangeAspect="1"/>
          </p:cNvPicPr>
          <p:nvPr/>
        </p:nvPicPr>
        <p:blipFill>
          <a:blip r:embed="rId4" cstate="print">
            <a:lum bright="8000" contrast="-2000"/>
          </a:blip>
          <a:stretch>
            <a:fillRect/>
          </a:stretch>
        </p:blipFill>
        <p:spPr>
          <a:xfrm>
            <a:off x="395536" y="72008"/>
            <a:ext cx="1234031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/>
              <a:t> Как обеспечивается высокий уровень подготовки специалистов?</a:t>
            </a:r>
            <a:endParaRPr lang="ru-RU" sz="1800" b="1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IMG_7766.JPG"/>
          <p:cNvPicPr>
            <a:picLocks noChangeAspect="1"/>
          </p:cNvPicPr>
          <p:nvPr/>
        </p:nvPicPr>
        <p:blipFill>
          <a:blip r:embed="rId2" cstate="print"/>
          <a:srcRect r="1803"/>
          <a:stretch>
            <a:fillRect/>
          </a:stretch>
        </p:blipFill>
        <p:spPr>
          <a:xfrm>
            <a:off x="467544" y="3261320"/>
            <a:ext cx="3959250" cy="2687960"/>
          </a:xfrm>
          <a:prstGeom prst="rect">
            <a:avLst/>
          </a:prstGeom>
          <a:ln w="508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8" name="Рисунок 7" descr="Qs75wy88Wmg.jpg"/>
          <p:cNvPicPr>
            <a:picLocks noChangeAspect="1"/>
          </p:cNvPicPr>
          <p:nvPr/>
        </p:nvPicPr>
        <p:blipFill>
          <a:blip r:embed="rId3" cstate="print"/>
          <a:srcRect l="9744" r="11737" b="14622"/>
          <a:stretch>
            <a:fillRect/>
          </a:stretch>
        </p:blipFill>
        <p:spPr>
          <a:xfrm>
            <a:off x="4670631" y="3262510"/>
            <a:ext cx="4005825" cy="2902793"/>
          </a:xfrm>
          <a:prstGeom prst="rect">
            <a:avLst/>
          </a:prstGeom>
          <a:ln w="508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288032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>
              <a:lnSpc>
                <a:spcPct val="90000"/>
              </a:lnSpc>
              <a:buNone/>
            </a:pPr>
            <a:r>
              <a:rPr lang="ru-RU" sz="1700" dirty="0" smtClean="0">
                <a:solidFill>
                  <a:schemeClr val="lt1"/>
                </a:solidFill>
              </a:rPr>
              <a:t>В рамках мероприятий </a:t>
            </a:r>
            <a:r>
              <a:rPr lang="ru-RU" sz="1700" dirty="0" smtClean="0">
                <a:solidFill>
                  <a:srgbClr val="CCFF33"/>
                </a:solidFill>
              </a:rPr>
              <a:t>академической мобильности </a:t>
            </a:r>
            <a:r>
              <a:rPr lang="ru-RU" sz="1700" dirty="0" smtClean="0">
                <a:solidFill>
                  <a:schemeClr val="lt1"/>
                </a:solidFill>
              </a:rPr>
              <a:t>университета студенты могут: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5805264"/>
            <a:ext cx="4104456" cy="648072"/>
          </a:xfrm>
          <a:prstGeom prst="round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ru-RU" dirty="0" smtClean="0"/>
              <a:t>Встретиться с работодателями своей профессиональной сферы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72000" y="5805264"/>
            <a:ext cx="4248472" cy="648072"/>
          </a:xfrm>
          <a:prstGeom prst="round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ru-RU" sz="1700" dirty="0" smtClean="0"/>
              <a:t>Расширишь контакты в студенческом сообществе университета</a:t>
            </a:r>
          </a:p>
        </p:txBody>
      </p:sp>
      <p:pic>
        <p:nvPicPr>
          <p:cNvPr id="6" name="Рисунок 5" descr="12_04_18_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340768"/>
            <a:ext cx="3456384" cy="2301188"/>
          </a:xfrm>
          <a:prstGeom prst="rect">
            <a:avLst/>
          </a:prstGeom>
          <a:ln w="508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851920" y="1340768"/>
            <a:ext cx="4968552" cy="1800200"/>
          </a:xfrm>
          <a:prstGeom prst="round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ru-RU" sz="1700" dirty="0" smtClean="0"/>
              <a:t>Познакомиться с образовательными программами, реализуемыми в других подразделениях университета, выбрать для изучения наиболее интересные курсы по своим и смежным направлениям, позволяющие получить новые профильные знания, умения и навыки</a:t>
            </a:r>
          </a:p>
        </p:txBody>
      </p:sp>
      <p:sp>
        <p:nvSpPr>
          <p:cNvPr id="13" name="Стрелка влево 12"/>
          <p:cNvSpPr/>
          <p:nvPr/>
        </p:nvSpPr>
        <p:spPr>
          <a:xfrm>
            <a:off x="3275856" y="2132856"/>
            <a:ext cx="648072" cy="720080"/>
          </a:xfrm>
          <a:prstGeom prst="leftArrow">
            <a:avLst/>
          </a:prstGeom>
          <a:solidFill>
            <a:schemeClr val="accent1"/>
          </a:soli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ru-RU" sz="1700" dirty="0" smtClean="0"/>
          </a:p>
        </p:txBody>
      </p:sp>
      <p:sp>
        <p:nvSpPr>
          <p:cNvPr id="14" name="Стрелка влево 13"/>
          <p:cNvSpPr/>
          <p:nvPr/>
        </p:nvSpPr>
        <p:spPr>
          <a:xfrm rot="5400000">
            <a:off x="863588" y="5193196"/>
            <a:ext cx="648072" cy="720080"/>
          </a:xfrm>
          <a:prstGeom prst="leftArrow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ru-RU" sz="1700" dirty="0" smtClean="0"/>
          </a:p>
        </p:txBody>
      </p:sp>
      <p:sp>
        <p:nvSpPr>
          <p:cNvPr id="21" name="Стрелка влево 20"/>
          <p:cNvSpPr/>
          <p:nvPr/>
        </p:nvSpPr>
        <p:spPr>
          <a:xfrm rot="5400000">
            <a:off x="7488324" y="5193196"/>
            <a:ext cx="648072" cy="720080"/>
          </a:xfrm>
          <a:prstGeom prst="leftArrow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ru-RU" sz="1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/>
              <a:t> Как обеспечивается высокий уровень подготовки специалистов?</a:t>
            </a:r>
            <a:endParaRPr lang="ru-RU" sz="1800" b="1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708920"/>
            <a:ext cx="8496944" cy="1368152"/>
          </a:xfrm>
          <a:noFill/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444500" algn="just"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Закрепление и углубление полученных студентами теоретических знаний должно обязательно происходить на практике. Поэтому все студенты имеют возможность выбрать предприятие или научно-исследовательскую организацию для прохождения на старших курсах производственной практики, где приобретают профессиональные навыки и опыт, учатся самостоятельно преодолевать возникающие в работе трудности и проблемы, решать вопросы и задачи, а также принять решение о выборе профессии. </a:t>
            </a:r>
          </a:p>
          <a:p>
            <a:endParaRPr lang="ru-RU" sz="1600" dirty="0" smtClean="0"/>
          </a:p>
        </p:txBody>
      </p:sp>
      <p:pic>
        <p:nvPicPr>
          <p:cNvPr id="4" name="Рисунок 3" descr="obl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5432" y="980728"/>
            <a:ext cx="2591024" cy="1728192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" name="Рисунок 5" descr="c3ca3de0cdb644c71d9f448408e79b8d.jpg"/>
          <p:cNvPicPr>
            <a:picLocks noChangeAspect="1"/>
          </p:cNvPicPr>
          <p:nvPr/>
        </p:nvPicPr>
        <p:blipFill>
          <a:blip r:embed="rId4" cstate="print"/>
          <a:srcRect t="20073" b="4015"/>
          <a:stretch>
            <a:fillRect/>
          </a:stretch>
        </p:blipFill>
        <p:spPr>
          <a:xfrm>
            <a:off x="6516216" y="4077072"/>
            <a:ext cx="2160240" cy="1055338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8" name="Рисунок 7" descr="06e67441860f841083b660446bbc5aae.jpg"/>
          <p:cNvPicPr>
            <a:picLocks noChangeAspect="1"/>
          </p:cNvPicPr>
          <p:nvPr/>
        </p:nvPicPr>
        <p:blipFill>
          <a:blip r:embed="rId5" cstate="print"/>
          <a:srcRect r="34990"/>
          <a:stretch>
            <a:fillRect/>
          </a:stretch>
        </p:blipFill>
        <p:spPr>
          <a:xfrm>
            <a:off x="4736021" y="4077072"/>
            <a:ext cx="1708187" cy="1313892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7" name="Рисунок 6" descr="1406555038_bryansk_28.07.2014_v-bryanskenergo-podvodyat-itogi-dnya-ohrany-truda-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54082" y="5107432"/>
            <a:ext cx="2125830" cy="1417912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Рисунок 4" descr="16200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4959170"/>
            <a:ext cx="2088232" cy="1566174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0" name="Рисунок 9" descr="IMG_9191_web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7543" y="980729"/>
            <a:ext cx="2592289" cy="1728192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1" name="Рисунок 10" descr="Снимок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980728"/>
            <a:ext cx="2609149" cy="1728192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2" name="Рисунок 11" descr="IMG_9244_web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544" y="4077072"/>
            <a:ext cx="2304256" cy="1536171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3" name="Рисунок 12" descr="e257db658716579b30cb86ce6c0d2791.jpg"/>
          <p:cNvPicPr>
            <a:picLocks noChangeAspect="1"/>
          </p:cNvPicPr>
          <p:nvPr/>
        </p:nvPicPr>
        <p:blipFill>
          <a:blip r:embed="rId11" cstate="print"/>
          <a:srcRect r="12838"/>
          <a:stretch>
            <a:fillRect/>
          </a:stretch>
        </p:blipFill>
        <p:spPr>
          <a:xfrm>
            <a:off x="2843808" y="4077072"/>
            <a:ext cx="1838626" cy="1407250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9" name="Рисунок 8" descr="IMG_3453.JPG"/>
          <p:cNvPicPr>
            <a:picLocks noChangeAspect="1"/>
          </p:cNvPicPr>
          <p:nvPr/>
        </p:nvPicPr>
        <p:blipFill>
          <a:blip r:embed="rId12" cstate="print"/>
          <a:srcRect t="3497" b="3963"/>
          <a:stretch>
            <a:fillRect/>
          </a:stretch>
        </p:blipFill>
        <p:spPr>
          <a:xfrm>
            <a:off x="3851920" y="5192644"/>
            <a:ext cx="2160240" cy="1332700"/>
          </a:xfrm>
          <a:prstGeom prst="rect">
            <a:avLst/>
          </a:prstGeom>
          <a:ln w="381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/>
              <a:t> Где работают выпускники?</a:t>
            </a:r>
            <a:endParaRPr lang="ru-RU" sz="1800" b="1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924944"/>
            <a:ext cx="8208912" cy="1440160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bg1"/>
                </a:solidFill>
                <a:ea typeface="PT Astra Sans" pitchFamily="34" charset="-52"/>
                <a:cs typeface="Times New Roman" pitchFamily="18" charset="0"/>
              </a:rPr>
              <a:t>Специалисты в области электроэнергетики востребованы: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ea typeface="PT Astra Sans" pitchFamily="34" charset="-52"/>
                <a:cs typeface="Times New Roman" pitchFamily="18" charset="0"/>
              </a:rPr>
              <a:t>на предприятиях любых отраслей промышленности, где эксплуатируется электрооборудование;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ea typeface="PT Astra Sans" pitchFamily="34" charset="-52"/>
                <a:cs typeface="Times New Roman" pitchFamily="18" charset="0"/>
              </a:rPr>
              <a:t>в региональных центрах энергосбережения и научно-производственных фирмах, занимающихся разработкой, производством, диагностикой и обслуживанием электрооборудования, включая </a:t>
            </a:r>
            <a:r>
              <a:rPr lang="ru-RU" sz="1600" dirty="0" err="1" smtClean="0">
                <a:solidFill>
                  <a:schemeClr val="bg1"/>
                </a:solidFill>
                <a:ea typeface="PT Astra Sans" pitchFamily="34" charset="-52"/>
                <a:cs typeface="Times New Roman" pitchFamily="18" charset="0"/>
              </a:rPr>
              <a:t>электросистемы</a:t>
            </a:r>
            <a:r>
              <a:rPr lang="ru-RU" sz="1600" dirty="0" smtClean="0">
                <a:solidFill>
                  <a:schemeClr val="bg1"/>
                </a:solidFill>
                <a:ea typeface="PT Astra Sans" pitchFamily="34" charset="-52"/>
                <a:cs typeface="Times New Roman" pitchFamily="18" charset="0"/>
              </a:rPr>
              <a:t> автомобилей и электротранспорта. </a:t>
            </a:r>
          </a:p>
        </p:txBody>
      </p:sp>
      <p:pic>
        <p:nvPicPr>
          <p:cNvPr id="4" name="Рисунок 3" descr="_avatar180.jpg"/>
          <p:cNvPicPr>
            <a:picLocks noChangeAspect="1"/>
          </p:cNvPicPr>
          <p:nvPr/>
        </p:nvPicPr>
        <p:blipFill>
          <a:blip r:embed="rId3" cstate="print"/>
          <a:srcRect l="12667" r="10556"/>
          <a:stretch>
            <a:fillRect/>
          </a:stretch>
        </p:blipFill>
        <p:spPr>
          <a:xfrm>
            <a:off x="7596336" y="5085184"/>
            <a:ext cx="1032791" cy="1368152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Рисунок 4" descr="1-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547290"/>
            <a:ext cx="1907704" cy="465886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6" name="Рисунок 5" descr="3f313952f982159eb6548f8dfd5d874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47664" y="5517232"/>
            <a:ext cx="979479" cy="936105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7" name="Рисунок 6" descr="PRIBOI_LOGO_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4544795"/>
            <a:ext cx="2664296" cy="468381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8" name="Рисунок 7" descr="logo1.png"/>
          <p:cNvPicPr>
            <a:picLocks noChangeAspect="1"/>
          </p:cNvPicPr>
          <p:nvPr/>
        </p:nvPicPr>
        <p:blipFill>
          <a:blip r:embed="rId7" cstate="print"/>
          <a:srcRect l="-20641" t="-9642" r="-20641" b="-9642"/>
          <a:stretch>
            <a:fillRect/>
          </a:stretch>
        </p:blipFill>
        <p:spPr>
          <a:xfrm>
            <a:off x="2591783" y="6007957"/>
            <a:ext cx="2217729" cy="445379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9" name="Рисунок 8" descr="kubannn.png"/>
          <p:cNvPicPr>
            <a:picLocks noChangeAspect="1"/>
          </p:cNvPicPr>
          <p:nvPr/>
        </p:nvPicPr>
        <p:blipFill>
          <a:blip r:embed="rId8" cstate="print"/>
          <a:srcRect l="-3762" r="56900"/>
          <a:stretch>
            <a:fillRect/>
          </a:stretch>
        </p:blipFill>
        <p:spPr>
          <a:xfrm>
            <a:off x="4885382" y="5517232"/>
            <a:ext cx="982762" cy="938994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0" name="Рисунок 9" descr="logo_active.png"/>
          <p:cNvPicPr>
            <a:picLocks noChangeAspect="1"/>
          </p:cNvPicPr>
          <p:nvPr/>
        </p:nvPicPr>
        <p:blipFill>
          <a:blip r:embed="rId9" cstate="print"/>
          <a:srcRect l="-3506" t="-9526" r="-5260" b="-9955"/>
          <a:stretch>
            <a:fillRect/>
          </a:stretch>
        </p:blipFill>
        <p:spPr>
          <a:xfrm>
            <a:off x="2591606" y="5517990"/>
            <a:ext cx="2221734" cy="432843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2" name="Рисунок 11" descr="Raduga-for-site.jpg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886" r="3924"/>
          <a:stretch>
            <a:fillRect/>
          </a:stretch>
        </p:blipFill>
        <p:spPr>
          <a:xfrm>
            <a:off x="467544" y="4555208"/>
            <a:ext cx="2416144" cy="890016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3" name="Рисунок 12" descr="reallab.png"/>
          <p:cNvPicPr>
            <a:picLocks noChangeAspect="1"/>
          </p:cNvPicPr>
          <p:nvPr/>
        </p:nvPicPr>
        <p:blipFill>
          <a:blip r:embed="rId11" cstate="print"/>
          <a:srcRect l="-4748" t="5192" r="-3561" b="5192"/>
          <a:stretch>
            <a:fillRect/>
          </a:stretch>
        </p:blipFill>
        <p:spPr>
          <a:xfrm>
            <a:off x="3995936" y="5085184"/>
            <a:ext cx="1880929" cy="355841"/>
          </a:xfrm>
          <a:prstGeom prst="rect">
            <a:avLst/>
          </a:prstGeom>
          <a:solidFill>
            <a:schemeClr val="bg1"/>
          </a:solidFill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4" name="Рисунок 13" descr="resize.php.jpg"/>
          <p:cNvPicPr>
            <a:picLocks noChangeAspect="1"/>
          </p:cNvPicPr>
          <p:nvPr/>
        </p:nvPicPr>
        <p:blipFill>
          <a:blip r:embed="rId12" cstate="print"/>
          <a:srcRect l="17180" r="17180" b="6749"/>
          <a:stretch>
            <a:fillRect/>
          </a:stretch>
        </p:blipFill>
        <p:spPr>
          <a:xfrm>
            <a:off x="467544" y="5517232"/>
            <a:ext cx="1026076" cy="927660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5" name="Рисунок 14" descr="ROSTVERTOL_logo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2958728" y="4552427"/>
            <a:ext cx="965200" cy="892796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6" name="Рисунок 15" descr="24.png"/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0697" r="10697"/>
          <a:stretch>
            <a:fillRect/>
          </a:stretch>
        </p:blipFill>
        <p:spPr>
          <a:xfrm>
            <a:off x="5937043" y="5081706"/>
            <a:ext cx="1587285" cy="1371630"/>
          </a:xfrm>
          <a:prstGeom prst="rect">
            <a:avLst/>
          </a:prstGeom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41" name="Скругленный прямоугольник 40"/>
          <p:cNvSpPr/>
          <p:nvPr/>
        </p:nvSpPr>
        <p:spPr>
          <a:xfrm>
            <a:off x="467544" y="908720"/>
            <a:ext cx="1584176" cy="576064"/>
          </a:xfrm>
          <a:prstGeom prst="roundRect">
            <a:avLst/>
          </a:prstGeom>
          <a:blipFill>
            <a:blip r:embed="rId1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123728" y="908720"/>
            <a:ext cx="1584176" cy="576064"/>
          </a:xfrm>
          <a:prstGeom prst="roundRect">
            <a:avLst/>
          </a:prstGeom>
          <a:blipFill>
            <a:blip r:embed="rId1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779912" y="908720"/>
            <a:ext cx="1584176" cy="576064"/>
          </a:xfrm>
          <a:prstGeom prst="roundRect">
            <a:avLst/>
          </a:prstGeom>
          <a:blipFill>
            <a:blip r:embed="rId17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436096" y="908720"/>
            <a:ext cx="1584176" cy="576064"/>
          </a:xfrm>
          <a:prstGeom prst="roundRect">
            <a:avLst/>
          </a:prstGeom>
          <a:blipFill>
            <a:blip r:embed="rId18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7092280" y="908720"/>
            <a:ext cx="1584176" cy="576064"/>
          </a:xfrm>
          <a:prstGeom prst="roundRect">
            <a:avLst/>
          </a:prstGeom>
          <a:blipFill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331640" y="1556792"/>
            <a:ext cx="1584176" cy="576064"/>
          </a:xfrm>
          <a:prstGeom prst="roundRect">
            <a:avLst/>
          </a:prstGeom>
          <a:blipFill>
            <a:blip r:embed="rId2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2987824" y="1556792"/>
            <a:ext cx="1584176" cy="576064"/>
          </a:xfrm>
          <a:prstGeom prst="roundRect">
            <a:avLst/>
          </a:prstGeom>
          <a:blipFill>
            <a:blip r:embed="rId2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644008" y="1556792"/>
            <a:ext cx="1584176" cy="576064"/>
          </a:xfrm>
          <a:prstGeom prst="roundRect">
            <a:avLst/>
          </a:prstGeom>
          <a:blipFill>
            <a:blip r:embed="rId2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6300192" y="1556792"/>
            <a:ext cx="1584176" cy="576064"/>
          </a:xfrm>
          <a:prstGeom prst="roundRect">
            <a:avLst/>
          </a:prstGeom>
          <a:blipFill>
            <a:blip r:embed="rId2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7544" y="2204864"/>
            <a:ext cx="1584176" cy="576064"/>
          </a:xfrm>
          <a:prstGeom prst="roundRect">
            <a:avLst/>
          </a:prstGeom>
          <a:blipFill>
            <a:blip r:embed="rId2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2123728" y="2204864"/>
            <a:ext cx="1584176" cy="576064"/>
          </a:xfrm>
          <a:prstGeom prst="roundRect">
            <a:avLst/>
          </a:prstGeom>
          <a:blipFill>
            <a:blip r:embed="rId2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779912" y="2204864"/>
            <a:ext cx="1584176" cy="576064"/>
          </a:xfrm>
          <a:prstGeom prst="roundRect">
            <a:avLst/>
          </a:prstGeom>
          <a:blipFill>
            <a:blip r:embed="rId2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5436096" y="2204864"/>
            <a:ext cx="1584176" cy="576064"/>
          </a:xfrm>
          <a:prstGeom prst="roundRect">
            <a:avLst/>
          </a:prstGeom>
          <a:blipFill>
            <a:blip r:embed="rId2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7092280" y="2204864"/>
            <a:ext cx="1584176" cy="576064"/>
          </a:xfrm>
          <a:prstGeom prst="roundRect">
            <a:avLst/>
          </a:prstGeom>
          <a:blipFill>
            <a:blip r:embed="rId2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956376" y="1556792"/>
            <a:ext cx="720080" cy="576064"/>
          </a:xfrm>
          <a:prstGeom prst="roundRect">
            <a:avLst/>
          </a:prstGeom>
          <a:blipFill>
            <a:blip r:embed="rId29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67544" y="1556792"/>
            <a:ext cx="792088" cy="576064"/>
          </a:xfrm>
          <a:prstGeom prst="roundRect">
            <a:avLst/>
          </a:prstGeom>
          <a:blipFill>
            <a:blip r:embed="rId30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/>
              <a:t> Где работают выпускники?</a:t>
            </a:r>
            <a:endParaRPr lang="ru-RU" sz="1800" b="1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5112568" cy="273630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ru-RU" sz="1600" dirty="0" smtClean="0">
                <a:solidFill>
                  <a:schemeClr val="bg1"/>
                </a:solidFill>
                <a:ea typeface="PT Astra Sans" pitchFamily="34" charset="-52"/>
                <a:cs typeface="Times New Roman" pitchFamily="18" charset="0"/>
              </a:rPr>
              <a:t>Выпускники занимают должности руководителей, инженеров и экспертов инженерно-сервисных служб, производственных и технологических отделов, мастеров участков по ремонту энергетического оборудования, инженеров-инспекторов центров ведомственного энергетического надзора, начальников и специалистов проектных отделов или отделов энергетических служб. Полученные знания позволяют выпускникам успешно находить себя в самых различных областях инженерной деятельности, связанных с электрооборудованием</a:t>
            </a:r>
            <a:r>
              <a:rPr lang="ru-RU" sz="1600" dirty="0" smtClean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23528" y="3573016"/>
            <a:ext cx="2880320" cy="2880320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10000" r="-7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915816" y="3573016"/>
            <a:ext cx="2880320" cy="2880320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r="-33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5580112" y="3573016"/>
            <a:ext cx="2880320" cy="2880320"/>
          </a:xfrm>
          <a:prstGeom prst="ellipse">
            <a:avLst/>
          </a:prstGeom>
          <a:blipFill dpi="0" rotWithShape="1">
            <a:blip r:embed="rId5" cstate="print"/>
            <a:srcRect/>
            <a:stretch>
              <a:fillRect l="-40000" r="-10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5580112" y="1052736"/>
            <a:ext cx="2880320" cy="2880320"/>
          </a:xfrm>
          <a:prstGeom prst="ellipse">
            <a:avLst/>
          </a:prstGeom>
          <a:blipFill dpi="0" rotWithShape="1">
            <a:blip r:embed="rId6" cstate="print"/>
            <a:srcRect/>
            <a:stretch>
              <a:fillRect l="-3000" r="-11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2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1800" b="1" dirty="0" smtClean="0"/>
              <a:t> </a:t>
            </a:r>
            <a:r>
              <a:rPr lang="ru-RU" sz="1800" b="1" dirty="0" err="1" smtClean="0"/>
              <a:t>Бакалавриат</a:t>
            </a:r>
            <a:r>
              <a:rPr lang="ru-RU" sz="1800" b="1" dirty="0" smtClean="0"/>
              <a:t> на кафедре электротехники и мехатроники ЮФУ: </a:t>
            </a:r>
            <a:br>
              <a:rPr lang="ru-RU" sz="1800" b="1" dirty="0" smtClean="0"/>
            </a:br>
            <a:r>
              <a:rPr lang="ru-RU" sz="1800" b="1" dirty="0" smtClean="0"/>
              <a:t>перспективы и возможности</a:t>
            </a:r>
            <a:endParaRPr lang="ru-RU" sz="1800" b="1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08912" cy="1584176"/>
          </a:xfrm>
          <a:solidFill>
            <a:schemeClr val="bg1">
              <a:alpha val="73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589338" indent="0" algn="just">
              <a:buNone/>
            </a:pPr>
            <a:r>
              <a:rPr lang="ru-RU" sz="1600" dirty="0" smtClean="0"/>
              <a:t>Образовательная программа составлена с учетом огромного опыта и традиций обучения в одном из старейших технических вузов Юга России и включает современные достижения в областях возобновляемых источников энергии и технологий эффективного использования электроэнергии.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3717032"/>
            <a:ext cx="6444208" cy="3140968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 l="-5000" t="-61000"/>
            </a:stretch>
          </a:blip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808038" indent="533400"/>
            <a:endParaRPr lang="ru-RU" sz="1500" dirty="0" smtClean="0">
              <a:solidFill>
                <a:schemeClr val="tx1"/>
              </a:solidFill>
            </a:endParaRPr>
          </a:p>
          <a:p>
            <a:pPr marL="541338"/>
            <a:endParaRPr lang="ru-RU" sz="1500" dirty="0" smtClean="0">
              <a:solidFill>
                <a:schemeClr val="tx1"/>
              </a:solidFill>
            </a:endParaRPr>
          </a:p>
          <a:p>
            <a:pPr marL="541338"/>
            <a:endParaRPr lang="ru-RU" sz="1500" dirty="0" smtClean="0">
              <a:solidFill>
                <a:schemeClr val="tx1"/>
              </a:solidFill>
            </a:endParaRPr>
          </a:p>
          <a:p>
            <a:pPr marL="541338"/>
            <a:endParaRPr lang="ru-RU" dirty="0" smtClean="0">
              <a:solidFill>
                <a:schemeClr val="tx1"/>
              </a:solidFill>
            </a:endParaRPr>
          </a:p>
          <a:p>
            <a:pPr marL="541338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origin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04056" y="3824862"/>
            <a:ext cx="5436096" cy="3060522"/>
          </a:xfrm>
          <a:prstGeom prst="rect">
            <a:avLst/>
          </a:prstGeom>
        </p:spPr>
      </p:pic>
      <p:pic>
        <p:nvPicPr>
          <p:cNvPr id="7" name="Рисунок 6" descr="image0011.png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7544" y="1296486"/>
            <a:ext cx="4032448" cy="134042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83768" y="3717032"/>
            <a:ext cx="6120680" cy="2736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pPr marL="808038" indent="357188" algn="just"/>
            <a:r>
              <a:rPr lang="ru-RU" dirty="0" smtClean="0">
                <a:solidFill>
                  <a:schemeClr val="tx1"/>
                </a:solidFill>
              </a:rPr>
              <a:t>Кафедра электротехники и мехатроники ЮФУ ведет подготовку по направлению "Мехатроника и робототехника". Студенты, успешно освоившие программу </a:t>
            </a:r>
            <a:r>
              <a:rPr lang="ru-RU" dirty="0" err="1" smtClean="0">
                <a:solidFill>
                  <a:schemeClr val="tx1"/>
                </a:solidFill>
              </a:rPr>
              <a:t>бакалавриата</a:t>
            </a:r>
            <a:r>
              <a:rPr lang="ru-RU" dirty="0" smtClean="0">
                <a:solidFill>
                  <a:schemeClr val="tx1"/>
                </a:solidFill>
              </a:rPr>
              <a:t> по направлению "Электроэнергетика и электротехника" смогут продолжить обучение на нашей кафедре в магистратуре, как по электроэнергетическому, так и по робототехническому направлению. Выпускник, обладающий знаниями в двух наиболее востребованных областях науки и техники, существенно увеличивает свои конкурентные преимущества на рынке труда и шансы трудоустройства с достойной оплатой.  Возможно также дальнейшее продолжение обучения в аспирантуре.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t="2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/>
              <a:t> Контакты</a:t>
            </a:r>
            <a:endParaRPr lang="ru-RU" sz="1800" b="1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Сн3им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08572"/>
            <a:ext cx="9144000" cy="1149428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23728" y="6021288"/>
            <a:ext cx="6552728" cy="792088"/>
          </a:xfrm>
          <a:noFill/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bg1"/>
                </a:solidFill>
              </a:rPr>
              <a:t>Кафедра электротехники и мехатроники Института радиотехнических систем и управления Южного федерального университета, корпус „К”, ауд. 220, ул. Шевченко, 2, г. Таганрог, 347922,  тел. +7(8634) 371-694 </a:t>
            </a:r>
          </a:p>
          <a:p>
            <a:endParaRPr lang="ru-RU" sz="1600" u="sng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988840"/>
            <a:ext cx="8136904" cy="646331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anchor="ctr">
            <a:spAutoFit/>
          </a:bodyPr>
          <a:lstStyle/>
          <a:p>
            <a:pPr algn="ctr"/>
            <a:r>
              <a:rPr lang="ru-RU" dirty="0" smtClean="0"/>
              <a:t>Коллектив кафедры электротехники и мехатроники желает Вам удачного выбора. Ждем Вас на нашей кафедре!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4653136"/>
            <a:ext cx="9144000" cy="1080120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>
            <a:normAutofit/>
          </a:bodyPr>
          <a:lstStyle/>
          <a:p>
            <a:pPr indent="358775"/>
            <a:r>
              <a:rPr lang="ru-RU" dirty="0" smtClean="0"/>
              <a:t>За дополнительной информацией обращаться: </a:t>
            </a:r>
          </a:p>
          <a:p>
            <a:pPr marL="4754563"/>
            <a:r>
              <a:rPr lang="ru-RU" dirty="0" err="1" smtClean="0"/>
              <a:t>web</a:t>
            </a:r>
            <a:r>
              <a:rPr lang="ru-RU" dirty="0" smtClean="0"/>
              <a:t>: </a:t>
            </a:r>
            <a:r>
              <a:rPr lang="ru-RU" u="sng" dirty="0" err="1" smtClean="0">
                <a:hlinkClick r:id="rId4"/>
              </a:rPr>
              <a:t>www.eim.sfedu.ru</a:t>
            </a:r>
            <a:r>
              <a:rPr lang="ru-RU" u="sng" dirty="0" smtClean="0">
                <a:hlinkClick r:id="rId4"/>
              </a:rPr>
              <a:t> 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dirty="0" err="1" smtClean="0"/>
              <a:t>email</a:t>
            </a:r>
            <a:r>
              <a:rPr lang="ru-RU" dirty="0" smtClean="0"/>
              <a:t>: </a:t>
            </a:r>
            <a:r>
              <a:rPr lang="ru-RU" dirty="0" err="1" smtClean="0">
                <a:hlinkClick r:id="rId5"/>
              </a:rPr>
              <a:t>eim@sfedu.ru</a:t>
            </a:r>
            <a:endParaRPr lang="ru-RU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 smtClean="0"/>
              <a:t>Направление "Электроэнергетика и электротехника": чему можно научиться?</a:t>
            </a:r>
            <a:endParaRPr lang="ru-RU" sz="1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517232"/>
            <a:ext cx="8352928" cy="1008112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развития человеческой цивилизации и связанные с этим растущие потребности промышленности, бизнеса и домохозяйств в обеспечении доступными энергоресурсами, развитие электромобилей и электротранспорта поставили в ряд одних из самых актуальных проблему производства, распределения и эффективного расходования электроэнергии. Для решения этой задачи используются новейшие достижения из самых разных областей науки и техники.</a:t>
            </a:r>
          </a:p>
        </p:txBody>
      </p:sp>
      <p:pic>
        <p:nvPicPr>
          <p:cNvPr id="12" name="Рисунок 11" descr="big-98972-2.jp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890" b="3780"/>
          <a:stretch>
            <a:fillRect/>
          </a:stretch>
        </p:blipFill>
        <p:spPr>
          <a:xfrm>
            <a:off x="539552" y="3717032"/>
            <a:ext cx="3888432" cy="170131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1800" b="1" dirty="0" smtClean="0"/>
              <a:t>Направление "Электроэнергетика и электротехника": чему можно научиться?</a:t>
            </a:r>
            <a:endParaRPr lang="ru-RU" sz="1800" dirty="0"/>
          </a:p>
        </p:txBody>
      </p:sp>
      <p:sp>
        <p:nvSpPr>
          <p:cNvPr id="16" name="Шестиугольник 15"/>
          <p:cNvSpPr/>
          <p:nvPr/>
        </p:nvSpPr>
        <p:spPr>
          <a:xfrm>
            <a:off x="6984776" y="4869160"/>
            <a:ext cx="1907704" cy="1644573"/>
          </a:xfrm>
          <a:prstGeom prst="hexagon">
            <a:avLst/>
          </a:prstGeom>
          <a:blipFill dpi="0" rotWithShape="1">
            <a:blip r:embed="rId3" cstate="print"/>
            <a:srcRect/>
            <a:stretch>
              <a:fillRect l="16000" t="19000" r="15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/>
          <p:cNvSpPr/>
          <p:nvPr/>
        </p:nvSpPr>
        <p:spPr>
          <a:xfrm>
            <a:off x="5292080" y="3933056"/>
            <a:ext cx="1907704" cy="1644573"/>
          </a:xfrm>
          <a:prstGeom prst="hexagon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естиугольник 21"/>
          <p:cNvSpPr/>
          <p:nvPr/>
        </p:nvSpPr>
        <p:spPr>
          <a:xfrm>
            <a:off x="5292080" y="2132856"/>
            <a:ext cx="1907704" cy="1644573"/>
          </a:xfrm>
          <a:prstGeom prst="hexagon">
            <a:avLst/>
          </a:prstGeom>
          <a:blipFill>
            <a:blip r:embed="rId5" cstate="print"/>
            <a:stretch>
              <a:fillRect l="3000" t="1000" r="-5000" b="-5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естиугольник 22"/>
          <p:cNvSpPr/>
          <p:nvPr/>
        </p:nvSpPr>
        <p:spPr>
          <a:xfrm>
            <a:off x="6984776" y="1196752"/>
            <a:ext cx="1907704" cy="1644573"/>
          </a:xfrm>
          <a:prstGeom prst="hexagon">
            <a:avLst/>
          </a:prstGeom>
          <a:blipFill dpi="0" rotWithShape="1">
            <a:blip r:embed="rId6" cstate="print"/>
            <a:srcRect/>
            <a:stretch>
              <a:fillRect l="2000" r="2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/>
        </p:nvSpPr>
        <p:spPr>
          <a:xfrm>
            <a:off x="6984776" y="3008563"/>
            <a:ext cx="1907704" cy="1644573"/>
          </a:xfrm>
          <a:prstGeom prst="hexagon">
            <a:avLst/>
          </a:prstGeom>
          <a:blipFill dpi="0" rotWithShape="1">
            <a:blip r:embed="rId7" cstate="print"/>
            <a:srcRect/>
            <a:stretch>
              <a:fillRect l="-9000" r="-7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Шестиугольник 27"/>
          <p:cNvSpPr/>
          <p:nvPr/>
        </p:nvSpPr>
        <p:spPr>
          <a:xfrm>
            <a:off x="5868144" y="908720"/>
            <a:ext cx="1152128" cy="993214"/>
          </a:xfrm>
          <a:prstGeom prst="hexagon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естиугольник 28"/>
          <p:cNvSpPr/>
          <p:nvPr/>
        </p:nvSpPr>
        <p:spPr>
          <a:xfrm>
            <a:off x="5669868" y="5805264"/>
            <a:ext cx="1152128" cy="993214"/>
          </a:xfrm>
          <a:prstGeom prst="hexagon">
            <a:avLst/>
          </a:prstGeom>
          <a:blipFill dpi="0" rotWithShape="1">
            <a:blip r:embed="rId9" cstate="print"/>
            <a:srcRect/>
            <a:stretch>
              <a:fillRect l="-10000" t="-2000" r="-10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естиугольник 31"/>
          <p:cNvSpPr/>
          <p:nvPr/>
        </p:nvSpPr>
        <p:spPr>
          <a:xfrm>
            <a:off x="2483768" y="5820162"/>
            <a:ext cx="1152128" cy="993214"/>
          </a:xfrm>
          <a:prstGeom prst="hexagon">
            <a:avLst/>
          </a:prstGeom>
          <a:blipFill>
            <a:blip r:embed="rId10" cstate="print"/>
            <a:stretch>
              <a:fillRect l="3000" t="1000" r="-5000" b="-5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естиугольник 14"/>
          <p:cNvSpPr/>
          <p:nvPr/>
        </p:nvSpPr>
        <p:spPr>
          <a:xfrm>
            <a:off x="611560" y="4880771"/>
            <a:ext cx="1907704" cy="1644573"/>
          </a:xfrm>
          <a:prstGeom prst="hexagon">
            <a:avLst/>
          </a:prstGeom>
          <a:blipFill dpi="0" rotWithShape="1">
            <a:blip r:embed="rId11" cstate="print"/>
            <a:srcRect/>
            <a:stretch>
              <a:fillRect l="-5000"/>
            </a:stretch>
          </a:blipFill>
          <a:ln w="25400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Шестиугольник 29"/>
          <p:cNvSpPr/>
          <p:nvPr/>
        </p:nvSpPr>
        <p:spPr>
          <a:xfrm>
            <a:off x="4355976" y="3356992"/>
            <a:ext cx="1152128" cy="993214"/>
          </a:xfrm>
          <a:prstGeom prst="hexagon">
            <a:avLst/>
          </a:prstGeom>
          <a:blipFill dpi="0" rotWithShape="1">
            <a:blip r:embed="rId12" cstate="print"/>
            <a:srcRect/>
            <a:stretch>
              <a:fillRect r="-8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Шестиугольник 30"/>
          <p:cNvSpPr/>
          <p:nvPr/>
        </p:nvSpPr>
        <p:spPr>
          <a:xfrm>
            <a:off x="4499992" y="1283658"/>
            <a:ext cx="1152128" cy="993214"/>
          </a:xfrm>
          <a:prstGeom prst="hexagon">
            <a:avLst/>
          </a:prstGeom>
          <a:blipFill>
            <a:blip r:embed="rId13" cstate="print"/>
            <a:stretch>
              <a:fillRect l="3000" t="1000" r="-5000" b="-5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Шестиугольник 24"/>
          <p:cNvSpPr/>
          <p:nvPr/>
        </p:nvSpPr>
        <p:spPr>
          <a:xfrm>
            <a:off x="3635896" y="4880771"/>
            <a:ext cx="1907704" cy="1644573"/>
          </a:xfrm>
          <a:prstGeom prst="hexagon">
            <a:avLst/>
          </a:prstGeom>
          <a:blipFill dpi="0" rotWithShape="1">
            <a:blip r:embed="rId14" cstate="print"/>
            <a:srcRect/>
            <a:stretch>
              <a:fillRect l="-42000" r="-15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4608512" cy="4032448"/>
          </a:xfrm>
          <a:noFill/>
        </p:spPr>
        <p:txBody>
          <a:bodyPr>
            <a:normAutofit fontScale="92500" lnSpcReduction="10000"/>
          </a:bodyPr>
          <a:lstStyle/>
          <a:p>
            <a:pPr marL="0" indent="444500">
              <a:lnSpc>
                <a:spcPct val="110000"/>
              </a:lnSpc>
              <a:buNone/>
            </a:pPr>
            <a:r>
              <a:rPr lang="ru-RU" sz="1600" dirty="0" smtClean="0">
                <a:solidFill>
                  <a:srgbClr val="CCFF33"/>
                </a:solidFill>
              </a:rPr>
              <a:t>Студенты направления изучают: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электронику и </a:t>
            </a:r>
            <a:r>
              <a:rPr lang="ru-RU" sz="1600" dirty="0" err="1" smtClean="0">
                <a:solidFill>
                  <a:schemeClr val="bg1"/>
                </a:solidFill>
              </a:rPr>
              <a:t>схемотехнику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электрические машины;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системы электроники и автоматики электрооборудования автомобилей, гибридные и электромобили;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диагностику, сервис и ремонт электрооборудования автомобилей;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микропроцессорную технику и микроконтроллеры;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системы автоматического управления;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программирование, информатику;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программное обеспечение для </a:t>
            </a:r>
            <a:r>
              <a:rPr lang="ru-RU" sz="1600" dirty="0" err="1" smtClean="0">
                <a:solidFill>
                  <a:schemeClr val="bg1"/>
                </a:solidFill>
              </a:rPr>
              <a:t>3d</a:t>
            </a:r>
            <a:r>
              <a:rPr lang="ru-RU" sz="1600" dirty="0" smtClean="0">
                <a:solidFill>
                  <a:schemeClr val="bg1"/>
                </a:solidFill>
              </a:rPr>
              <a:t> моделирования, расчета и проектирования электрических систем;</a:t>
            </a:r>
          </a:p>
          <a:p>
            <a:pPr marL="177800" indent="-177800">
              <a:lnSpc>
                <a:spcPct val="1100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возобновляемые источники энергии, солнечную и ветровую энергетику.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Направление "Электроэнергетика и электротехника": чему можно научиться?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187220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355600">
              <a:lnSpc>
                <a:spcPct val="90000"/>
              </a:lnSpc>
              <a:buFont typeface="Arial" pitchFamily="34" charset="0"/>
              <a:buNone/>
            </a:pPr>
            <a:r>
              <a:rPr lang="ru-RU" sz="1500" dirty="0" smtClean="0">
                <a:solidFill>
                  <a:srgbClr val="CCFF33"/>
                </a:solidFill>
              </a:rPr>
              <a:t>Практические навыки студенты направления приобретают в нескольких лабораториях, </a:t>
            </a:r>
            <a:r>
              <a:rPr lang="ru-RU" sz="1500" dirty="0" smtClean="0">
                <a:solidFill>
                  <a:schemeClr val="bg1"/>
                </a:solidFill>
              </a:rPr>
              <a:t>оснащенных современным оборудованием:</a:t>
            </a:r>
          </a:p>
          <a:p>
            <a:pPr>
              <a:lnSpc>
                <a:spcPct val="900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 лаборатория микропроцессоров и промышленных микроконтроллеров;</a:t>
            </a:r>
          </a:p>
          <a:p>
            <a:pPr>
              <a:lnSpc>
                <a:spcPct val="900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лаборатория электрических машин;</a:t>
            </a:r>
          </a:p>
          <a:p>
            <a:pPr>
              <a:lnSpc>
                <a:spcPct val="900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лаборатория силовой электроники;</a:t>
            </a:r>
          </a:p>
          <a:p>
            <a:pPr>
              <a:lnSpc>
                <a:spcPct val="900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лаборатория электроснабжения промышленных предприятий;</a:t>
            </a:r>
          </a:p>
          <a:p>
            <a:pPr>
              <a:lnSpc>
                <a:spcPct val="900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лаборатория автомобильной электроники.</a:t>
            </a:r>
          </a:p>
          <a:p>
            <a:pPr>
              <a:lnSpc>
                <a:spcPct val="90000"/>
              </a:lnSpc>
            </a:pPr>
            <a:endParaRPr lang="ru-RU" sz="15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ru-RU" sz="1500" dirty="0" smtClean="0">
              <a:solidFill>
                <a:schemeClr val="bg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1519" y="4437112"/>
            <a:ext cx="2827951" cy="1944216"/>
          </a:xfrm>
          <a:prstGeom prst="roundRect">
            <a:avLst/>
          </a:prstGeom>
          <a:blipFill dpi="0" rotWithShape="1">
            <a:blip r:embed="rId3" cstate="print"/>
            <a:srcRect/>
            <a:stretch>
              <a:fillRect t="4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763687" y="2996952"/>
            <a:ext cx="2829600" cy="19440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82560" y="4509120"/>
            <a:ext cx="2829600" cy="1944000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16015" y="2996952"/>
            <a:ext cx="2829600" cy="1944000"/>
          </a:xfrm>
          <a:prstGeom prst="roundRect">
            <a:avLst/>
          </a:prstGeom>
          <a:blipFill>
            <a:blip r:embed="rId6" cstate="print">
              <a:lum/>
            </a:blip>
            <a:stretch>
              <a:fillRect t="1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56176" y="4509120"/>
            <a:ext cx="2829600" cy="1944000"/>
          </a:xfrm>
          <a:prstGeom prst="roundRect">
            <a:avLst/>
          </a:prstGeom>
          <a:blipFill dpi="0" rotWithShape="1">
            <a:blip r:embed="rId7" cstate="print"/>
            <a:srcRect/>
            <a:stretch>
              <a:fillRect t="1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4067944" y="836712"/>
            <a:ext cx="4608512" cy="4608512"/>
          </a:xfrm>
          <a:prstGeom prst="ellipse">
            <a:avLst/>
          </a:prstGeom>
          <a:blipFill dpi="0" rotWithShape="1">
            <a:blip r:embed="rId3" cstate="print"/>
            <a:srcRect/>
            <a:stretch>
              <a:fillRect l="-38000" t="-1000" r="-11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67544" y="2276872"/>
            <a:ext cx="4608512" cy="4608512"/>
          </a:xfrm>
          <a:prstGeom prst="ellipse">
            <a:avLst/>
          </a:prstGeom>
          <a:blipFill dpi="0" rotWithShape="1">
            <a:blip r:embed="rId4" cstate="print"/>
            <a:srcRect/>
            <a:stretch>
              <a:fillRect l="-22000" r="-15000"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395536" y="5688632"/>
            <a:ext cx="8280920" cy="1052736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R="0" lvl="0" indent="444500" algn="just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dirty="0" smtClean="0">
                <a:solidFill>
                  <a:schemeClr val="bg1"/>
                </a:solidFill>
              </a:rPr>
              <a:t>Выпускники получат навыки профессиональных специалистов, способных интегрироваться в современное промышленно-экономическое пространство, эксплуатировать, проводить диагностику, ремонт современного электрооборудования и электрохозяйства предприятий, организаций и учреждений, автомобилей и электротранспорта.</a:t>
            </a:r>
          </a:p>
          <a:p>
            <a:pPr marR="0" lvl="0" indent="4445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4445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95536" y="5013176"/>
            <a:ext cx="8280920" cy="432048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indent="444500">
              <a:lnSpc>
                <a:spcPct val="11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2. Проектирование, диагностика, сервис и ремонт электрооборудования автомобилей.</a:t>
            </a:r>
          </a:p>
          <a:p>
            <a:pPr indent="444500">
              <a:lnSpc>
                <a:spcPct val="11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>
          <a:xfrm>
            <a:off x="467544" y="2204864"/>
            <a:ext cx="8208912" cy="576064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indent="444500">
              <a:lnSpc>
                <a:spcPct val="110000"/>
              </a:lnSpc>
              <a:spcBef>
                <a:spcPct val="20000"/>
              </a:spcBef>
              <a:buFont typeface="Arial" pitchFamily="34" charset="0"/>
            </a:pPr>
            <a:r>
              <a:rPr lang="ru-RU" sz="1400" dirty="0" smtClean="0">
                <a:solidFill>
                  <a:schemeClr val="bg1"/>
                </a:solidFill>
              </a:rPr>
              <a:t>1. Создание эффективных систем производства, распределения и расходования электроэнергии с использованием современных технологий в области солнечной и ветроэнергетики;</a:t>
            </a:r>
          </a:p>
          <a:p>
            <a:pPr marR="0" lvl="0" indent="444500" fontAlgn="auto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tabLst/>
              <a:defRPr/>
            </a:pPr>
            <a:endParaRPr lang="ru-RU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08912" cy="1080120"/>
          </a:xfrm>
          <a:solidFill>
            <a:schemeClr val="accent1">
              <a:alpha val="68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indent="444500" algn="just">
              <a:lnSpc>
                <a:spcPct val="110000"/>
              </a:lnSpc>
              <a:buFont typeface="Arial" pitchFamily="34" charset="0"/>
              <a:buNone/>
            </a:pPr>
            <a:r>
              <a:rPr lang="ru-RU" sz="1400" dirty="0" smtClean="0">
                <a:solidFill>
                  <a:schemeClr val="bg1"/>
                </a:solidFill>
              </a:rPr>
              <a:t>Применяя на практике накопленные теоретические знания в области современных технологий электроэнергетики, студенты кафедры совместно с преподавателями и научными сотрудниками принимают активное участие </a:t>
            </a:r>
            <a:r>
              <a:rPr lang="ru-RU" sz="1400" dirty="0" smtClean="0">
                <a:solidFill>
                  <a:srgbClr val="CCFF33"/>
                </a:solidFill>
              </a:rPr>
              <a:t>в научно-исследовательских и опытно-конструкторских работах </a:t>
            </a:r>
            <a:r>
              <a:rPr lang="ru-RU" sz="1400" dirty="0" smtClean="0">
                <a:solidFill>
                  <a:schemeClr val="bg1"/>
                </a:solidFill>
              </a:rPr>
              <a:t>по двум основным направлениям: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Направление "Электроэнергетика и электротехника": чему можно научиться?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Какие преимущества дает обучение электроэнергетике и электротехнике?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7544" y="1340768"/>
            <a:ext cx="4104456" cy="1224136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572000" y="1340768"/>
            <a:ext cx="4104456" cy="1224136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трудоустройства на предприятиях топливно-энергетического комплекса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7544" y="2564904"/>
            <a:ext cx="4104456" cy="1224136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навыки проектирования и обслуживания электрооборудования автомобиля</a:t>
            </a:r>
            <a:r>
              <a:rPr lang="ru-RU" dirty="0" smtClean="0"/>
              <a:t> 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572000" y="2564904"/>
            <a:ext cx="4104456" cy="1224136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 t="-40000" b="-27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467544" y="3789040"/>
            <a:ext cx="4104456" cy="1224136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t="-70000" b="-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4572000" y="3789040"/>
            <a:ext cx="4104456" cy="1224136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знания в области энергосберегающих и экологически чистых технологий производства, распределения и потребления электроэнергии </a:t>
            </a:r>
            <a:r>
              <a:rPr lang="ru-RU" dirty="0" smtClean="0"/>
              <a:t> 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67544" y="5013176"/>
            <a:ext cx="4104456" cy="1224136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использования современных программных и аппаратных инструментов инженерной деятельности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572000" y="5013176"/>
            <a:ext cx="4104456" cy="1224136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 t="-30000" r="-10000" b="-26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3888432" cy="4032448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Font typeface="Arial" pitchFamily="34" charset="0"/>
              <a:buNone/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Во время обучения студенты активно используют обширные электронные библиотечные ресурсы, системы удаленного доступа к образовательным ресурсам, спортивно – оздоровительные комплексы, возможности для творческого развития в различных студенческих объединениях и кружках. Для проживания может предоставляться общежитие. Успевающим студентам выплачивается стипендия, существует система дополнительного поощрения за достижения в культурной, общественной, спортивной, научной и учебной сферах деятельности.</a:t>
            </a:r>
          </a:p>
        </p:txBody>
      </p:sp>
      <p:pic>
        <p:nvPicPr>
          <p:cNvPr id="14" name="Рисунок 13" descr="Новый точечный рисунок.png"/>
          <p:cNvPicPr>
            <a:picLocks noChangeAspect="1"/>
          </p:cNvPicPr>
          <p:nvPr/>
        </p:nvPicPr>
        <p:blipFill>
          <a:blip r:embed="rId3" cstate="print"/>
          <a:srcRect r="18801"/>
          <a:stretch>
            <a:fillRect/>
          </a:stretch>
        </p:blipFill>
        <p:spPr>
          <a:xfrm rot="611936">
            <a:off x="4432255" y="4466098"/>
            <a:ext cx="2333549" cy="215542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Рисунок 3" descr="dsc_7681.jpg"/>
          <p:cNvPicPr>
            <a:picLocks noChangeAspect="1"/>
          </p:cNvPicPr>
          <p:nvPr/>
        </p:nvPicPr>
        <p:blipFill>
          <a:blip r:embed="rId4" cstate="print"/>
          <a:srcRect l="37559" b="8559"/>
          <a:stretch>
            <a:fillRect/>
          </a:stretch>
        </p:blipFill>
        <p:spPr>
          <a:xfrm rot="21225003">
            <a:off x="6691067" y="4566334"/>
            <a:ext cx="1975590" cy="192353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0" name="Рисунок 9" descr="vdtUx1YqWK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58710">
            <a:off x="2411760" y="4832887"/>
            <a:ext cx="2448272" cy="183647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6" name="Рисунок 15" descr="День-науки-2018_4.jpg"/>
          <p:cNvPicPr>
            <a:picLocks noChangeAspect="1"/>
          </p:cNvPicPr>
          <p:nvPr/>
        </p:nvPicPr>
        <p:blipFill>
          <a:blip r:embed="rId6" cstate="print"/>
          <a:srcRect r="22146"/>
          <a:stretch>
            <a:fillRect/>
          </a:stretch>
        </p:blipFill>
        <p:spPr>
          <a:xfrm rot="637177">
            <a:off x="6496706" y="3397460"/>
            <a:ext cx="2146251" cy="155069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9" name="Рисунок 18" descr="maxresdefault1.jpg"/>
          <p:cNvPicPr>
            <a:picLocks noChangeAspect="1"/>
          </p:cNvPicPr>
          <p:nvPr/>
        </p:nvPicPr>
        <p:blipFill>
          <a:blip r:embed="rId7" cstate="print"/>
          <a:srcRect b="11811"/>
          <a:stretch>
            <a:fillRect/>
          </a:stretch>
        </p:blipFill>
        <p:spPr>
          <a:xfrm>
            <a:off x="6444208" y="2348880"/>
            <a:ext cx="2523772" cy="1251983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5" name="Рисунок 14" descr="IMG_028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68731">
            <a:off x="326654" y="4915419"/>
            <a:ext cx="2291443" cy="152667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1" name="Рисунок 10" descr="34507628_0-GybBqj8N559DgTemLbMZLQXIq7N7EeqkJmAsRmQr8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455746">
            <a:off x="4533073" y="1201791"/>
            <a:ext cx="2415627" cy="241562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5" name="Рисунок 4" descr="studsov_17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990883">
            <a:off x="6205248" y="961716"/>
            <a:ext cx="2376264" cy="158495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18" name="Рисунок 17" descr="10.jpg"/>
          <p:cNvPicPr>
            <a:picLocks noChangeAspect="1"/>
          </p:cNvPicPr>
          <p:nvPr/>
        </p:nvPicPr>
        <p:blipFill>
          <a:blip r:embed="rId11" cstate="print"/>
          <a:srcRect l="5536" r="16609"/>
          <a:stretch>
            <a:fillRect/>
          </a:stretch>
        </p:blipFill>
        <p:spPr>
          <a:xfrm rot="20871064">
            <a:off x="4427201" y="3427590"/>
            <a:ext cx="2209405" cy="1596300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Какие преимущества дает обучение электроэнергетике и электротехнике?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8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Какие формы обучения и уровни образования имеются?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4869160"/>
            <a:ext cx="8229600" cy="1008112"/>
          </a:xfr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85000" lnSpcReduction="20000"/>
          </a:bodyPr>
          <a:lstStyle/>
          <a:p>
            <a:pPr marL="0" indent="444500">
              <a:buNone/>
            </a:pPr>
            <a:r>
              <a:rPr lang="ru-RU" sz="1600" dirty="0" smtClean="0"/>
              <a:t>Всем студентам на время обучения предоставляется отсрочка от призыва в ВС РФ.</a:t>
            </a:r>
          </a:p>
          <a:p>
            <a:pPr marL="0" indent="444500" algn="just">
              <a:buNone/>
            </a:pPr>
            <a:r>
              <a:rPr lang="ru-RU" sz="1600" dirty="0" smtClean="0"/>
              <a:t>Со второго курса студенты ИРТСУ имеют возможность пройти обучение на военной кафедре. По окончании обучения выпускникам присваивается офицерское звание после </a:t>
            </a:r>
            <a:r>
              <a:rPr lang="ru-RU" sz="1600" smtClean="0"/>
              <a:t>месячных сборов</a:t>
            </a:r>
            <a:r>
              <a:rPr lang="ru-RU" sz="1600" dirty="0" smtClean="0"/>
              <a:t>. Выпускники военной кафедры на срочную службу не призываются, но у них имеется возможность заключить контракт для прохождения службы в ВС РФ.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467544" y="1484784"/>
          <a:ext cx="8229600" cy="226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6000"/>
            <a:lum contrast="6000"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 b="1" dirty="0" smtClean="0"/>
              <a:t> Как обеспечивается высокий уровень подготовки специалистов?</a:t>
            </a:r>
            <a:endParaRPr lang="ru-RU" sz="1800" b="1" dirty="0" smtClean="0">
              <a:solidFill>
                <a:schemeClr val="dk1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0" y="1052736"/>
          <a:ext cx="914400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1181</Words>
  <Application>Microsoft Office PowerPoint</Application>
  <PresentationFormat>Экран (4:3)</PresentationFormat>
  <Paragraphs>98</Paragraphs>
  <Slides>15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Электроэнергетика и электротехника</vt:lpstr>
      <vt:lpstr>Направление "Электроэнергетика и электротехника": чему можно научиться?</vt:lpstr>
      <vt:lpstr>Направление "Электроэнергетика и электротехника": чему можно научиться?</vt:lpstr>
      <vt:lpstr>Направление "Электроэнергетика и электротехника": чему можно научиться?</vt:lpstr>
      <vt:lpstr>Направление "Электроэнергетика и электротехника": чему можно научиться?</vt:lpstr>
      <vt:lpstr>Какие преимущества дает обучение электроэнергетике и электротехнике?</vt:lpstr>
      <vt:lpstr>Какие преимущества дает обучение электроэнергетике и электротехнике?</vt:lpstr>
      <vt:lpstr>Какие формы обучения и уровни образования имеются?</vt:lpstr>
      <vt:lpstr> Как обеспечивается высокий уровень подготовки специалистов?</vt:lpstr>
      <vt:lpstr> Как обеспечивается высокий уровень подготовки специалистов?</vt:lpstr>
      <vt:lpstr> Как обеспечивается высокий уровень подготовки специалистов?</vt:lpstr>
      <vt:lpstr> Где работают выпускники?</vt:lpstr>
      <vt:lpstr> Где работают выпускники?</vt:lpstr>
      <vt:lpstr> Бакалавриат на кафедре электротехники и мехатроники ЮФУ:  перспективы и возможности</vt:lpstr>
      <vt:lpstr> Контакты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Электроэнергетика и электротехника</dc:title>
  <dc:creator>1</dc:creator>
  <cp:lastModifiedBy>1</cp:lastModifiedBy>
  <cp:revision>156</cp:revision>
  <dcterms:created xsi:type="dcterms:W3CDTF">2019-09-20T14:59:58Z</dcterms:created>
  <dcterms:modified xsi:type="dcterms:W3CDTF">2019-11-24T14:14:30Z</dcterms:modified>
</cp:coreProperties>
</file>